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7"/>
  </p:notesMasterIdLst>
  <p:sldIdLst>
    <p:sldId id="256" r:id="rId2"/>
    <p:sldId id="332" r:id="rId3"/>
    <p:sldId id="368" r:id="rId4"/>
    <p:sldId id="431" r:id="rId5"/>
    <p:sldId id="306" r:id="rId6"/>
    <p:sldId id="300" r:id="rId7"/>
    <p:sldId id="423" r:id="rId8"/>
    <p:sldId id="389" r:id="rId9"/>
    <p:sldId id="432" r:id="rId10"/>
    <p:sldId id="433" r:id="rId11"/>
    <p:sldId id="426" r:id="rId12"/>
    <p:sldId id="424" r:id="rId13"/>
    <p:sldId id="425" r:id="rId14"/>
    <p:sldId id="435" r:id="rId15"/>
    <p:sldId id="436" r:id="rId16"/>
    <p:sldId id="428" r:id="rId17"/>
    <p:sldId id="312" r:id="rId18"/>
    <p:sldId id="410" r:id="rId19"/>
    <p:sldId id="406" r:id="rId20"/>
    <p:sldId id="415" r:id="rId21"/>
    <p:sldId id="418" r:id="rId22"/>
    <p:sldId id="437" r:id="rId23"/>
    <p:sldId id="383" r:id="rId24"/>
    <p:sldId id="310" r:id="rId25"/>
    <p:sldId id="438" r:id="rId26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00"/>
    <a:srgbClr val="0033CC"/>
    <a:srgbClr val="262699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975" autoAdjust="0"/>
    <p:restoredTop sz="90971" autoAdjust="0"/>
  </p:normalViewPr>
  <p:slideViewPr>
    <p:cSldViewPr>
      <p:cViewPr varScale="1">
        <p:scale>
          <a:sx n="68" d="100"/>
          <a:sy n="68" d="100"/>
        </p:scale>
        <p:origin x="5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6864"/>
    </p:cViewPr>
  </p:sorterViewPr>
  <p:notesViewPr>
    <p:cSldViewPr>
      <p:cViewPr varScale="1">
        <p:scale>
          <a:sx n="56" d="100"/>
          <a:sy n="56" d="100"/>
        </p:scale>
        <p:origin x="-2622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776A16-4273-44C8-A2FE-F75DC42AA211}" type="datetimeFigureOut">
              <a:rPr lang="en-GB"/>
              <a:pPr>
                <a:defRPr/>
              </a:pPr>
              <a:t>14/09/2021</a:t>
            </a:fld>
            <a:endParaRPr lang="en-GB" dirty="0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691063"/>
            <a:ext cx="5335588" cy="4440237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85FFAB-04B1-4439-B5DA-51B391EBF4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963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EB6537E-746A-4B77-B5EF-0D581649F44A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C8A1DA0-B76E-4EC9-BC50-F83E3C75FC6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D55DF0A-02CC-4C42-BC48-E17E494CCD68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60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B0B3D3E-3317-4D3F-85D6-C18C78FC6117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71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435B898-EFC5-4289-91AD-F63D02318ABD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81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3CE449-62C8-43D2-9B0E-0830D1D9169F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91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DF272C1-356B-40F0-AFFB-D5FBC4001086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01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A3B1DDB-0122-4936-86A2-541D04B28A03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2897FAC-AE32-482F-82FD-CBC815CFF04C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3FCB5D-ED48-4426-A9DF-5BCD136A7A6E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32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695741B-CAE5-41EB-96CB-F62A293BBFED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58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BEC019F-5395-48A7-9A99-BC45802072B1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427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EB144EE-262A-4DFF-B46C-F523E3EB1DBF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68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96A569D-39E5-4742-825B-C7BE447DF260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2629C4-E20F-4723-A16F-0DD634AD2287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DDE8672-FDFB-467D-B6F9-B2A3A9161F53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B7B6C0A-5552-4EE2-BB71-7463EA53DBA8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47FF94-A83F-42BC-B973-17343A37D805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2DCD44F-EDA9-4858-92A8-08643B67072B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CED04A1-3D5B-470B-B057-733C4D93D6AF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A25ECF4-F912-419F-A0CE-EAEB69A6A49B}" type="datetimeFigureOut">
              <a:rPr lang="en-GB"/>
              <a:pPr>
                <a:defRPr/>
              </a:pPr>
              <a:t>14/09/2021</a:t>
            </a:fld>
            <a:endParaRPr lang="en-GB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C4ACB7-8A2D-47B4-82A3-19AC64A3EA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88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3FE230C-3718-4112-90E5-2612496C8A0E}" type="datetimeFigureOut">
              <a:rPr lang="en-GB"/>
              <a:pPr>
                <a:defRPr/>
              </a:pPr>
              <a:t>14/09/2021</a:t>
            </a:fld>
            <a:endParaRPr lang="en-GB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CF99A1-398A-4865-8884-46AD869BE8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185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98B10F6-5F21-4F32-8E2B-05A87CF9903A}" type="datetimeFigureOut">
              <a:rPr lang="en-GB"/>
              <a:pPr>
                <a:defRPr/>
              </a:pPr>
              <a:t>14/09/2021</a:t>
            </a:fld>
            <a:endParaRPr lang="en-GB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7545267-5889-45CE-AFD4-E6CDFCA45B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66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000" y="453601"/>
            <a:ext cx="8208000" cy="960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000" y="2736000"/>
            <a:ext cx="8208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25" y="1446824"/>
            <a:ext cx="8207375" cy="9600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4"/>
          </p:nvPr>
        </p:nvSpPr>
        <p:spPr>
          <a:xfrm>
            <a:off x="468313" y="6356350"/>
            <a:ext cx="12334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054B170-5710-4CD5-B1AD-DF3B35C22EB1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>
          <a:xfrm>
            <a:off x="1881188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>
          <a:xfrm>
            <a:off x="4956175" y="6356350"/>
            <a:ext cx="12541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D94201-071A-4F98-9FB0-BB6102B8C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00"/>
            <a:ext cx="82296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769" y="1879219"/>
            <a:ext cx="8218487" cy="4024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2769" y="1202667"/>
            <a:ext cx="8218487" cy="576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468313" y="6356350"/>
            <a:ext cx="1233487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fld id="{63E7570F-3B1C-4249-8D47-4F0B126589C8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881188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4956175" y="6356350"/>
            <a:ext cx="12541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AF409E-FFEC-4873-AC4A-3F2E5E7E2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4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7199"/>
            <a:ext cx="4038600" cy="3936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7199"/>
            <a:ext cx="4038600" cy="3936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88000"/>
            <a:ext cx="82296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2774" y="1202667"/>
            <a:ext cx="8218487" cy="576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5"/>
          </p:nvPr>
        </p:nvSpPr>
        <p:spPr>
          <a:xfrm>
            <a:off x="468313" y="6356350"/>
            <a:ext cx="1233487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fld id="{9509EAC1-D270-410F-9E94-C8ED3CA4AFED}" type="datetimeFigureOut">
              <a:rPr lang="en-US"/>
              <a:pPr>
                <a:defRPr/>
              </a:pPr>
              <a:t>9/14/2021</a:t>
            </a:fld>
            <a:endParaRPr lang="en-US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>
          <a:xfrm>
            <a:off x="1881188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>
          <a:xfrm>
            <a:off x="4956175" y="6356350"/>
            <a:ext cx="12541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09BCCF-2B27-4574-9C7A-73DC40EF7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28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5881688"/>
            <a:ext cx="9144000" cy="976312"/>
          </a:xfrm>
          <a:prstGeom prst="rect">
            <a:avLst/>
          </a:prstGeom>
          <a:solidFill>
            <a:srgbClr val="0A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Header Arial Bold 40pt 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Line copy Arial Regular 20pt.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51550"/>
            <a:ext cx="18430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9" descr="GC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992813"/>
            <a:ext cx="3365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Icon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6043613"/>
            <a:ext cx="23749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davenport@gloucestershire.gov.u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enise.webb@gloucestershire.gov.uk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649288" y="115888"/>
            <a:ext cx="7772400" cy="720725"/>
          </a:xfrm>
          <a:extLst/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latin typeface="Arial" charset="0"/>
                <a:cs typeface="Arial" charset="0"/>
              </a:rPr>
              <a:t>Welcome to</a:t>
            </a:r>
            <a:br>
              <a:rPr lang="en-GB" altLang="en-US" dirty="0">
                <a:latin typeface="Arial" charset="0"/>
                <a:cs typeface="Arial" charset="0"/>
              </a:rPr>
            </a:br>
            <a:endParaRPr lang="en-GB" altLang="en-US" dirty="0">
              <a:latin typeface="Arial" charset="0"/>
              <a:cs typeface="Arial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84213" y="4724400"/>
            <a:ext cx="5688012" cy="792163"/>
          </a:xfrm>
        </p:spPr>
        <p:txBody>
          <a:bodyPr/>
          <a:lstStyle/>
          <a:p>
            <a:pPr algn="l" eaLnBrk="1" hangingPunct="1"/>
            <a:r>
              <a:rPr lang="en-GB" altLang="en-US" b="1" i="1">
                <a:solidFill>
                  <a:schemeClr val="tx2"/>
                </a:solidFill>
                <a:latin typeface="Arial" charset="0"/>
                <a:cs typeface="Arial" charset="0"/>
              </a:rPr>
              <a:t>	       </a:t>
            </a:r>
            <a:r>
              <a:rPr lang="en-GB" altLang="en-US" b="1">
                <a:solidFill>
                  <a:schemeClr val="tx1"/>
                </a:solidFill>
                <a:latin typeface="Arial" charset="0"/>
                <a:cs typeface="Arial" charset="0"/>
              </a:rPr>
              <a:t>Cath Davenport</a:t>
            </a:r>
          </a:p>
          <a:p>
            <a:pPr algn="r" eaLnBrk="1" hangingPunct="1"/>
            <a:r>
              <a:rPr lang="en-GB" altLang="en-US" b="1">
                <a:solidFill>
                  <a:schemeClr val="tx1"/>
                </a:solidFill>
                <a:latin typeface="Arial" charset="0"/>
                <a:cs typeface="Arial" charset="0"/>
              </a:rPr>
              <a:t>EYFS Quality &amp; Improvement Adviser</a:t>
            </a:r>
            <a:endParaRPr lang="en-GB" alt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>
            <a:extLst/>
          </p:cNvPr>
          <p:cNvSpPr/>
          <p:nvPr/>
        </p:nvSpPr>
        <p:spPr>
          <a:xfrm>
            <a:off x="684213" y="981075"/>
            <a:ext cx="7632700" cy="3384550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4800" b="1" dirty="0">
                <a:solidFill>
                  <a:schemeClr val="tx1"/>
                </a:solidFill>
                <a:latin typeface="Arial" charset="0"/>
                <a:cs typeface="Arial" charset="0"/>
              </a:rPr>
              <a:t>New to the</a:t>
            </a:r>
          </a:p>
          <a:p>
            <a:pPr algn="ctr" eaLnBrk="1" hangingPunct="1">
              <a:defRPr/>
            </a:pPr>
            <a:r>
              <a:rPr lang="en-GB" altLang="en-US" sz="4800" b="1" dirty="0">
                <a:solidFill>
                  <a:schemeClr val="tx1"/>
                </a:solidFill>
                <a:latin typeface="Arial" charset="0"/>
                <a:cs typeface="Arial" charset="0"/>
              </a:rPr>
              <a:t>Early Years Foundation Stage (EYFS) for Reception</a:t>
            </a:r>
          </a:p>
        </p:txBody>
      </p:sp>
      <p:pic>
        <p:nvPicPr>
          <p:cNvPr id="3" name="F0EC522.wav">
            <a:hlinkClick r:id="" action="ppaction://media"/>
          </p:cNvPr>
          <p:cNvPicPr>
            <a:picLocks noChangeAspect="1"/>
          </p:cNvPicPr>
          <p:nvPr>
            <a:wavAudioFile r:embed="rId1" name="F0EC5AA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/>
          </p:cNvPr>
          <p:cNvSpPr/>
          <p:nvPr/>
        </p:nvSpPr>
        <p:spPr>
          <a:xfrm>
            <a:off x="430213" y="219075"/>
            <a:ext cx="7726362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000" b="1" dirty="0">
                <a:solidFill>
                  <a:srgbClr val="0A387A"/>
                </a:solidFill>
                <a:cs typeface="Arial" charset="0"/>
              </a:rPr>
              <a:t>(Section 2) </a:t>
            </a:r>
            <a:r>
              <a:rPr lang="en-GB" altLang="en-US" sz="3600" b="1" dirty="0">
                <a:solidFill>
                  <a:srgbClr val="0A387A"/>
                </a:solidFill>
                <a:cs typeface="Arial" charset="0"/>
              </a:rPr>
              <a:t>Summative assessments</a:t>
            </a:r>
          </a:p>
        </p:txBody>
      </p:sp>
      <p:sp>
        <p:nvSpPr>
          <p:cNvPr id="7" name="Rounded Rectangle 6">
            <a:extLst/>
          </p:cNvPr>
          <p:cNvSpPr/>
          <p:nvPr/>
        </p:nvSpPr>
        <p:spPr>
          <a:xfrm>
            <a:off x="430213" y="1196975"/>
            <a:ext cx="8353425" cy="38163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sz="3000" b="1" dirty="0">
              <a:solidFill>
                <a:srgbClr val="0A387A"/>
              </a:solidFill>
              <a:latin typeface="Arial" charset="0"/>
              <a:cs typeface="Arial" charset="0"/>
            </a:endParaRPr>
          </a:p>
        </p:txBody>
      </p:sp>
      <p:sp>
        <p:nvSpPr>
          <p:cNvPr id="32772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900"/>
          </a:xfrm>
        </p:spPr>
        <p:txBody>
          <a:bodyPr/>
          <a:lstStyle/>
          <a:p>
            <a:pPr>
              <a:defRPr/>
            </a:pPr>
            <a:r>
              <a:rPr lang="en-GB" altLang="en-US" sz="2800" b="0" dirty="0">
                <a:latin typeface="+mn-lt"/>
                <a:cs typeface="Arial" charset="0"/>
              </a:rPr>
              <a:t>Progress check at age two</a:t>
            </a:r>
            <a:br>
              <a:rPr lang="en-GB" altLang="en-US" sz="2800" b="0" dirty="0">
                <a:latin typeface="+mn-lt"/>
                <a:cs typeface="Arial" charset="0"/>
              </a:rPr>
            </a:br>
            <a:br>
              <a:rPr lang="en-GB" altLang="en-US" sz="2800" b="0" dirty="0">
                <a:latin typeface="+mn-lt"/>
                <a:cs typeface="Arial" charset="0"/>
              </a:rPr>
            </a:br>
            <a:r>
              <a:rPr lang="en-GB" altLang="en-US" sz="2800" b="0" dirty="0">
                <a:latin typeface="+mn-lt"/>
                <a:cs typeface="Arial" charset="0"/>
              </a:rPr>
              <a:t>Reception Baseline Assessment</a:t>
            </a:r>
            <a:br>
              <a:rPr lang="en-GB" altLang="en-US" sz="2800" b="0" dirty="0">
                <a:latin typeface="+mn-lt"/>
                <a:cs typeface="Arial" charset="0"/>
              </a:rPr>
            </a:br>
            <a:br>
              <a:rPr lang="en-GB" altLang="en-US" sz="2800" b="0" dirty="0">
                <a:latin typeface="+mn-lt"/>
                <a:cs typeface="Arial" charset="0"/>
              </a:rPr>
            </a:br>
            <a:r>
              <a:rPr lang="en-GB" altLang="en-US" sz="2800" b="0" dirty="0">
                <a:latin typeface="+mn-lt"/>
                <a:cs typeface="Arial" charset="0"/>
              </a:rPr>
              <a:t>EYFS Profile</a:t>
            </a:r>
            <a:br>
              <a:rPr lang="en-GB" altLang="en-US" dirty="0">
                <a:latin typeface="Arial" charset="0"/>
                <a:cs typeface="Arial" charset="0"/>
              </a:rPr>
            </a:br>
            <a:endParaRPr lang="en-GB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331788" y="1052513"/>
            <a:ext cx="8353425" cy="12541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rgbClr val="0A387A"/>
                </a:solidFill>
              </a:rPr>
              <a:t>Early Years Foundation Stage Profile</a:t>
            </a:r>
          </a:p>
        </p:txBody>
      </p:sp>
      <p:sp>
        <p:nvSpPr>
          <p:cNvPr id="5" name="Rounded Rectangle 4">
            <a:extLst/>
          </p:cNvPr>
          <p:cNvSpPr/>
          <p:nvPr/>
        </p:nvSpPr>
        <p:spPr>
          <a:xfrm>
            <a:off x="323850" y="115888"/>
            <a:ext cx="8353425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400" b="1" dirty="0">
                <a:solidFill>
                  <a:srgbClr val="0A387A"/>
                </a:solidFill>
              </a:rPr>
              <a:t>(Section 2)  </a:t>
            </a:r>
            <a:r>
              <a:rPr lang="en-GB" altLang="en-US" sz="3600" b="1" dirty="0">
                <a:solidFill>
                  <a:srgbClr val="0A387A"/>
                </a:solidFill>
              </a:rPr>
              <a:t>Summative Assessments</a:t>
            </a:r>
          </a:p>
        </p:txBody>
      </p:sp>
      <p:sp>
        <p:nvSpPr>
          <p:cNvPr id="7" name="Rounded Rectangle 6">
            <a:extLst/>
          </p:cNvPr>
          <p:cNvSpPr/>
          <p:nvPr/>
        </p:nvSpPr>
        <p:spPr>
          <a:xfrm>
            <a:off x="331788" y="2400300"/>
            <a:ext cx="4173537" cy="957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400" dirty="0">
                <a:solidFill>
                  <a:srgbClr val="0A387A"/>
                </a:solidFill>
              </a:rPr>
              <a:t>In the final term of the year in which the child reaches age five the EYFS Profile must be completed for each child. </a:t>
            </a:r>
          </a:p>
        </p:txBody>
      </p:sp>
      <p:sp>
        <p:nvSpPr>
          <p:cNvPr id="9" name="Rounded Rectangle 8">
            <a:extLst/>
          </p:cNvPr>
          <p:cNvSpPr/>
          <p:nvPr/>
        </p:nvSpPr>
        <p:spPr>
          <a:xfrm>
            <a:off x="4643438" y="2400300"/>
            <a:ext cx="4033837" cy="1676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400" dirty="0">
                <a:solidFill>
                  <a:srgbClr val="0A387A"/>
                </a:solidFill>
              </a:rPr>
              <a:t>The Profile provides parents and carers, practitioners and teachers with a well-rounded picture of a child’s knowledge, understanding and abilities, their attainment against expected levels, and their readiness for year 1.</a:t>
            </a:r>
          </a:p>
        </p:txBody>
      </p:sp>
      <p:sp>
        <p:nvSpPr>
          <p:cNvPr id="10" name="Rounded Rectangle 9">
            <a:extLst/>
          </p:cNvPr>
          <p:cNvSpPr/>
          <p:nvPr/>
        </p:nvSpPr>
        <p:spPr>
          <a:xfrm>
            <a:off x="323850" y="3500438"/>
            <a:ext cx="3240088" cy="22653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400" dirty="0">
                <a:solidFill>
                  <a:srgbClr val="0A387A"/>
                </a:solidFill>
              </a:rPr>
              <a:t>Each child’s level of development must be assessed against the </a:t>
            </a:r>
            <a:r>
              <a:rPr lang="en-GB" sz="1400" u="sng" dirty="0">
                <a:solidFill>
                  <a:srgbClr val="0A387A"/>
                </a:solidFill>
              </a:rPr>
              <a:t>early learning goals.</a:t>
            </a:r>
          </a:p>
          <a:p>
            <a:pPr eaLnBrk="1" hangingPunct="1">
              <a:defRPr/>
            </a:pPr>
            <a:endParaRPr lang="en-GB" sz="1400" dirty="0">
              <a:solidFill>
                <a:srgbClr val="0A387A"/>
              </a:solidFill>
            </a:endParaRPr>
          </a:p>
          <a:p>
            <a:pPr eaLnBrk="1" hangingPunct="1">
              <a:defRPr/>
            </a:pPr>
            <a:r>
              <a:rPr lang="en-GB" sz="1400" dirty="0">
                <a:solidFill>
                  <a:srgbClr val="0A387A"/>
                </a:solidFill>
              </a:rPr>
              <a:t> Practitioners must indicate whether children are meeting expected levels of development, or if they are not yet reaching expected levels (‘emerging’). This is the EYFS Profile.</a:t>
            </a:r>
          </a:p>
        </p:txBody>
      </p:sp>
      <p:sp>
        <p:nvSpPr>
          <p:cNvPr id="8" name="Rounded Rectangle 7">
            <a:extLst/>
          </p:cNvPr>
          <p:cNvSpPr/>
          <p:nvPr/>
        </p:nvSpPr>
        <p:spPr>
          <a:xfrm>
            <a:off x="3635375" y="4076700"/>
            <a:ext cx="3168650" cy="168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prstClr val="white"/>
                </a:solidFill>
              </a:rPr>
              <a:t>Early Learning Goals</a:t>
            </a:r>
          </a:p>
          <a:p>
            <a:pPr algn="ctr" eaLnBrk="1" hangingPunct="1">
              <a:defRPr/>
            </a:pPr>
            <a:r>
              <a:rPr lang="en-GB" sz="1200" dirty="0">
                <a:solidFill>
                  <a:prstClr val="white"/>
                </a:solidFill>
              </a:rPr>
              <a:t>Within each of the 7 areas of learning are the ‘Early Learning Goals’.</a:t>
            </a:r>
          </a:p>
          <a:p>
            <a:pPr algn="ctr" eaLnBrk="1" hangingPunct="1">
              <a:defRPr/>
            </a:pPr>
            <a:r>
              <a:rPr lang="en-GB" sz="1200" dirty="0">
                <a:solidFill>
                  <a:prstClr val="white"/>
                </a:solidFill>
              </a:rPr>
              <a:t>These summarise the knowledge, skills and understanding that all young children should have gained by the end of the reception year.</a:t>
            </a:r>
          </a:p>
          <a:p>
            <a:pPr algn="ctr" eaLnBrk="1" hangingPunct="1"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>
            <a:extLst/>
          </p:cNvPr>
          <p:cNvCxnSpPr>
            <a:cxnSpLocks/>
          </p:cNvCxnSpPr>
          <p:nvPr/>
        </p:nvCxnSpPr>
        <p:spPr>
          <a:xfrm>
            <a:off x="3059113" y="4149725"/>
            <a:ext cx="1008062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/>
          </p:cNvPr>
          <p:cNvSpPr/>
          <p:nvPr/>
        </p:nvSpPr>
        <p:spPr>
          <a:xfrm>
            <a:off x="452438" y="260350"/>
            <a:ext cx="8353425" cy="11525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sz="2800" b="1" dirty="0">
              <a:solidFill>
                <a:srgbClr val="0A387A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2800" b="1" dirty="0">
                <a:solidFill>
                  <a:srgbClr val="0A387A"/>
                </a:solidFill>
                <a:latin typeface="Arial" charset="0"/>
                <a:cs typeface="Arial" charset="0"/>
              </a:rPr>
              <a:t>Section 3 - Safeguarding and Welfare requirements</a:t>
            </a:r>
          </a:p>
          <a:p>
            <a:pPr algn="ctr" eaLnBrk="1" hangingPunct="1">
              <a:defRPr/>
            </a:pPr>
            <a:endParaRPr lang="en-GB" altLang="en-US" sz="2800" b="1" dirty="0">
              <a:solidFill>
                <a:srgbClr val="0A38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ounded Rectangle 6">
            <a:extLst/>
          </p:cNvPr>
          <p:cNvSpPr/>
          <p:nvPr/>
        </p:nvSpPr>
        <p:spPr>
          <a:xfrm>
            <a:off x="452438" y="1628775"/>
            <a:ext cx="8353425" cy="35290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sz="3000" b="1" dirty="0">
              <a:solidFill>
                <a:srgbClr val="0A387A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452438" y="2133600"/>
            <a:ext cx="8353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dirty="0">
                <a:latin typeface="+mn-lt"/>
              </a:rPr>
              <a:t>Safeguarding</a:t>
            </a:r>
            <a:r>
              <a:rPr lang="en-GB" altLang="en-US" sz="1800" dirty="0">
                <a:latin typeface="+mn-lt"/>
              </a:rPr>
              <a:t> is the </a:t>
            </a:r>
            <a:r>
              <a:rPr lang="en-GB" altLang="en-US" sz="1800" b="1" dirty="0">
                <a:latin typeface="+mn-lt"/>
              </a:rPr>
              <a:t>action</a:t>
            </a:r>
            <a:r>
              <a:rPr lang="en-GB" altLang="en-US" sz="1800" dirty="0">
                <a:latin typeface="+mn-lt"/>
              </a:rPr>
              <a:t> that is taken to promote the </a:t>
            </a:r>
            <a:r>
              <a:rPr lang="en-GB" altLang="en-US" sz="1800" b="1" dirty="0">
                <a:latin typeface="+mn-lt"/>
              </a:rPr>
              <a:t>welfare of children</a:t>
            </a:r>
            <a:r>
              <a:rPr lang="en-GB" altLang="en-US" sz="1800" dirty="0">
                <a:latin typeface="+mn-lt"/>
              </a:rPr>
              <a:t> and protect them from harm.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Children learn best when they are </a:t>
            </a:r>
            <a:r>
              <a:rPr lang="en-GB" altLang="en-US" sz="1800" b="1" dirty="0">
                <a:latin typeface="+mn-lt"/>
              </a:rPr>
              <a:t>healthy</a:t>
            </a:r>
            <a:r>
              <a:rPr lang="en-GB" altLang="en-US" sz="1800" dirty="0">
                <a:latin typeface="+mn-lt"/>
              </a:rPr>
              <a:t>, </a:t>
            </a:r>
            <a:r>
              <a:rPr lang="en-GB" altLang="en-US" sz="1800" b="1" dirty="0">
                <a:latin typeface="+mn-lt"/>
              </a:rPr>
              <a:t>safe</a:t>
            </a:r>
            <a:r>
              <a:rPr lang="en-GB" altLang="en-US" sz="1800" dirty="0">
                <a:latin typeface="+mn-lt"/>
              </a:rPr>
              <a:t> and </a:t>
            </a:r>
            <a:r>
              <a:rPr lang="en-GB" altLang="en-US" sz="1800" b="1" dirty="0">
                <a:latin typeface="+mn-lt"/>
              </a:rPr>
              <a:t>secure</a:t>
            </a:r>
            <a:r>
              <a:rPr lang="en-GB" altLang="en-US" sz="1800" dirty="0">
                <a:latin typeface="+mn-lt"/>
              </a:rPr>
              <a:t>, when their individual </a:t>
            </a:r>
            <a:r>
              <a:rPr lang="en-GB" altLang="en-US" sz="1800" b="1" dirty="0">
                <a:latin typeface="+mn-lt"/>
              </a:rPr>
              <a:t>needs are met</a:t>
            </a:r>
            <a:r>
              <a:rPr lang="en-GB" altLang="en-US" sz="1800" dirty="0">
                <a:latin typeface="+mn-lt"/>
              </a:rPr>
              <a:t>, and when they have </a:t>
            </a:r>
            <a:r>
              <a:rPr lang="en-GB" altLang="en-US" sz="1800" b="1" dirty="0">
                <a:latin typeface="+mn-lt"/>
              </a:rPr>
              <a:t>positive relationships </a:t>
            </a:r>
            <a:r>
              <a:rPr lang="en-GB" altLang="en-US" sz="1800" dirty="0">
                <a:latin typeface="+mn-lt"/>
              </a:rPr>
              <a:t>with the adults caring for them.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solidFill>
                <a:srgbClr val="0A387A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/>
          </p:cNvPr>
          <p:cNvSpPr/>
          <p:nvPr/>
        </p:nvSpPr>
        <p:spPr>
          <a:xfrm>
            <a:off x="452438" y="141288"/>
            <a:ext cx="8353425" cy="719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800" b="1" dirty="0">
                <a:solidFill>
                  <a:srgbClr val="0A387A"/>
                </a:solidFill>
                <a:latin typeface="Arial" charset="0"/>
                <a:cs typeface="Arial" charset="0"/>
              </a:rPr>
              <a:t>EYFSP Handbook</a:t>
            </a:r>
          </a:p>
        </p:txBody>
      </p:sp>
      <p:sp>
        <p:nvSpPr>
          <p:cNvPr id="7" name="Rounded Rectangle 6">
            <a:extLst/>
          </p:cNvPr>
          <p:cNvSpPr/>
          <p:nvPr/>
        </p:nvSpPr>
        <p:spPr>
          <a:xfrm>
            <a:off x="468313" y="1196975"/>
            <a:ext cx="8353425" cy="37449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sz="2400" dirty="0">
              <a:solidFill>
                <a:srgbClr val="0A387A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2800" dirty="0">
                <a:solidFill>
                  <a:srgbClr val="0A387A"/>
                </a:solidFill>
                <a:cs typeface="Arial" charset="0"/>
              </a:rPr>
              <a:t>Published annually in the Autumn term</a:t>
            </a:r>
          </a:p>
          <a:p>
            <a:pPr algn="ctr" eaLnBrk="1" hangingPunct="1">
              <a:defRPr/>
            </a:pPr>
            <a:endParaRPr lang="en-GB" altLang="en-US" sz="2800" dirty="0">
              <a:solidFill>
                <a:srgbClr val="0A387A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2800" dirty="0">
                <a:solidFill>
                  <a:srgbClr val="0A387A"/>
                </a:solidFill>
                <a:cs typeface="Arial" charset="0"/>
              </a:rPr>
              <a:t>Contains the Early Learning Goals</a:t>
            </a:r>
          </a:p>
          <a:p>
            <a:pPr algn="ctr" eaLnBrk="1" hangingPunct="1">
              <a:defRPr/>
            </a:pPr>
            <a:endParaRPr lang="en-GB" altLang="en-US" sz="2800" dirty="0">
              <a:solidFill>
                <a:srgbClr val="0A387A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2800" dirty="0">
                <a:solidFill>
                  <a:srgbClr val="0A387A"/>
                </a:solidFill>
                <a:cs typeface="Arial" charset="0"/>
              </a:rPr>
              <a:t>As well as advice and guidance on making assessments and completing the Early Years Foundation Stage profile, the handbook includes useful information supporting successful pedagogy</a:t>
            </a:r>
          </a:p>
          <a:p>
            <a:pPr algn="ctr" eaLnBrk="1" hangingPunct="1">
              <a:defRPr/>
            </a:pPr>
            <a:endParaRPr lang="en-GB" altLang="en-US" sz="2400" dirty="0">
              <a:solidFill>
                <a:srgbClr val="0A38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/>
          </p:cNvPr>
          <p:cNvSpPr/>
          <p:nvPr/>
        </p:nvSpPr>
        <p:spPr>
          <a:xfrm>
            <a:off x="452438" y="165100"/>
            <a:ext cx="8353425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800" b="1" dirty="0">
                <a:solidFill>
                  <a:srgbClr val="0A387A"/>
                </a:solidFill>
                <a:cs typeface="Arial" charset="0"/>
              </a:rPr>
              <a:t>Good Level of Development (GLD)</a:t>
            </a:r>
          </a:p>
        </p:txBody>
      </p:sp>
      <p:sp>
        <p:nvSpPr>
          <p:cNvPr id="7" name="Rounded Rectangle 6">
            <a:extLst/>
          </p:cNvPr>
          <p:cNvSpPr/>
          <p:nvPr/>
        </p:nvSpPr>
        <p:spPr>
          <a:xfrm>
            <a:off x="98425" y="1044575"/>
            <a:ext cx="9018588" cy="46878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000" dirty="0">
                <a:solidFill>
                  <a:srgbClr val="0A387A"/>
                </a:solidFill>
                <a:cs typeface="Arial" charset="0"/>
              </a:rPr>
              <a:t>Each of the 7 Areas of Learning has 2 or 3 Early Learning Goals (ELGs) that summarise the knowledge, skills and understanding  all young children should  gain by the end of YR</a:t>
            </a:r>
          </a:p>
          <a:p>
            <a:pPr algn="ctr" eaLnBrk="1" hangingPunct="1">
              <a:defRPr/>
            </a:pPr>
            <a:endParaRPr lang="en-GB" altLang="en-US" sz="3000" dirty="0">
              <a:solidFill>
                <a:srgbClr val="0A387A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3000" dirty="0">
                <a:solidFill>
                  <a:srgbClr val="0A387A"/>
                </a:solidFill>
                <a:cs typeface="Arial" charset="0"/>
              </a:rPr>
              <a:t>There are 17 ELGs in total</a:t>
            </a:r>
          </a:p>
          <a:p>
            <a:pPr algn="ctr" eaLnBrk="1" hangingPunct="1">
              <a:defRPr/>
            </a:pPr>
            <a:endParaRPr lang="en-GB" altLang="en-US" sz="3000" b="1" dirty="0">
              <a:solidFill>
                <a:srgbClr val="0A387A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/>
          </p:cNvPr>
          <p:cNvSpPr/>
          <p:nvPr/>
        </p:nvSpPr>
        <p:spPr>
          <a:xfrm>
            <a:off x="452438" y="165100"/>
            <a:ext cx="8353425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800" b="1" dirty="0">
                <a:solidFill>
                  <a:srgbClr val="0A387A"/>
                </a:solidFill>
                <a:cs typeface="Arial" charset="0"/>
              </a:rPr>
              <a:t>Good Level of Development (GLD)</a:t>
            </a:r>
          </a:p>
        </p:txBody>
      </p:sp>
      <p:sp>
        <p:nvSpPr>
          <p:cNvPr id="7" name="Rounded Rectangle 6">
            <a:extLst/>
          </p:cNvPr>
          <p:cNvSpPr/>
          <p:nvPr/>
        </p:nvSpPr>
        <p:spPr>
          <a:xfrm>
            <a:off x="98425" y="1044575"/>
            <a:ext cx="9018588" cy="46878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000" dirty="0">
                <a:solidFill>
                  <a:srgbClr val="0A387A"/>
                </a:solidFill>
                <a:cs typeface="Arial" charset="0"/>
              </a:rPr>
              <a:t>Good Level of Development (GLD) comprises the first 12 ELGs (all C&amp;L;  all PSED; all PD; Lit &amp; Math)</a:t>
            </a:r>
          </a:p>
          <a:p>
            <a:pPr algn="ctr" eaLnBrk="1" hangingPunct="1">
              <a:defRPr/>
            </a:pPr>
            <a:endParaRPr lang="en-GB" altLang="en-US" sz="3000" dirty="0">
              <a:solidFill>
                <a:srgbClr val="0A387A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3000" dirty="0">
                <a:solidFill>
                  <a:srgbClr val="0A387A"/>
                </a:solidFill>
                <a:cs typeface="Arial" charset="0"/>
              </a:rPr>
              <a:t>Children need the Expected level in all 12 ELGs to attain GLD.</a:t>
            </a:r>
          </a:p>
          <a:p>
            <a:pPr algn="ctr" eaLnBrk="1" hangingPunct="1">
              <a:defRPr/>
            </a:pPr>
            <a:endParaRPr lang="en-GB" altLang="en-US" sz="3000" dirty="0">
              <a:solidFill>
                <a:srgbClr val="0A387A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3000" dirty="0">
                <a:solidFill>
                  <a:srgbClr val="0A387A"/>
                </a:solidFill>
                <a:cs typeface="Arial" charset="0"/>
              </a:rPr>
              <a:t>% of YR children attaining GLD, nationally in 2019, was 71.8%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7993063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dirty="0">
              <a:solidFill>
                <a:srgbClr val="0A387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GB" altLang="en-US" sz="1600" b="1" dirty="0">
                <a:solidFill>
                  <a:srgbClr val="0A387A"/>
                </a:solidFill>
                <a:latin typeface="+mn-lt"/>
              </a:rPr>
              <a:t>Updated June 2021</a:t>
            </a:r>
          </a:p>
          <a:p>
            <a:pPr eaLnBrk="1" hangingPunct="1">
              <a:defRPr/>
            </a:pPr>
            <a:r>
              <a:rPr lang="en-GB" altLang="en-US" sz="1600" b="1" dirty="0">
                <a:solidFill>
                  <a:srgbClr val="0A387A"/>
                </a:solidFill>
                <a:latin typeface="+mn-lt"/>
              </a:rPr>
              <a:t>Effective September 2021</a:t>
            </a:r>
          </a:p>
          <a:p>
            <a:pPr eaLnBrk="1" hangingPunct="1">
              <a:defRPr/>
            </a:pPr>
            <a:endParaRPr lang="en-GB" altLang="en-US" sz="1600" b="1" dirty="0">
              <a:solidFill>
                <a:srgbClr val="0A387A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A387A"/>
                </a:solidFill>
                <a:latin typeface="+mn-lt"/>
              </a:rPr>
              <a:t>School governor-led settings: short section on 2&amp;3 Yr. Olds (326)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0A387A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A387A"/>
                </a:solidFill>
                <a:latin typeface="+mn-lt"/>
              </a:rPr>
              <a:t>Characteristics of Effective T&amp;L (325)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0A387A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A387A"/>
                </a:solidFill>
                <a:latin typeface="+mn-lt"/>
              </a:rPr>
              <a:t>Teaching definition (325)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0A387A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A387A"/>
                </a:solidFill>
                <a:latin typeface="+mn-lt"/>
              </a:rPr>
              <a:t>‘Developing vocabulary’ (327)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0A387A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A387A"/>
                </a:solidFill>
                <a:latin typeface="+mn-lt"/>
              </a:rPr>
              <a:t>‘EYFS Good’ section ‘Impact’ : By the end of YR, children have the personal, physical &amp; social skills to succeed…..most children achieve Maths &amp; Literacy ELGs (327)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0A387A"/>
              </a:solidFill>
            </a:endParaRPr>
          </a:p>
          <a:p>
            <a:pPr eaLnBrk="1" hangingPunct="1">
              <a:defRPr/>
            </a:pPr>
            <a:endParaRPr lang="en-GB" altLang="en-US" dirty="0">
              <a:solidFill>
                <a:srgbClr val="0A387A"/>
              </a:solidFill>
            </a:endParaRPr>
          </a:p>
          <a:p>
            <a:pPr eaLnBrk="1" hangingPunct="1">
              <a:defRPr/>
            </a:pPr>
            <a:endParaRPr lang="en-GB" altLang="en-US" dirty="0">
              <a:solidFill>
                <a:srgbClr val="0A387A"/>
              </a:solidFill>
            </a:endParaRPr>
          </a:p>
        </p:txBody>
      </p:sp>
      <p:sp>
        <p:nvSpPr>
          <p:cNvPr id="6" name="Rounded Rectangle 5">
            <a:extLst/>
          </p:cNvPr>
          <p:cNvSpPr/>
          <p:nvPr/>
        </p:nvSpPr>
        <p:spPr>
          <a:xfrm>
            <a:off x="395288" y="188913"/>
            <a:ext cx="8353425" cy="15113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200" b="1" dirty="0">
                <a:solidFill>
                  <a:srgbClr val="0A387A"/>
                </a:solidFill>
              </a:rPr>
              <a:t>Ofsted Education Inspection Framework </a:t>
            </a:r>
            <a:br>
              <a:rPr lang="en-GB" altLang="en-US" sz="3200" b="1" dirty="0">
                <a:solidFill>
                  <a:srgbClr val="0A387A"/>
                </a:solidFill>
              </a:rPr>
            </a:br>
            <a:r>
              <a:rPr lang="en-GB" altLang="en-US" sz="3200" b="1" dirty="0">
                <a:solidFill>
                  <a:srgbClr val="0A387A"/>
                </a:solidFill>
              </a:rPr>
              <a:t>Evaluating the quality of EY education in schools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/>
          </p:cNvPr>
          <p:cNvSpPr/>
          <p:nvPr/>
        </p:nvSpPr>
        <p:spPr>
          <a:xfrm>
            <a:off x="395288" y="333375"/>
            <a:ext cx="83534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Development Matters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93675" y="1412875"/>
            <a:ext cx="43989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/>
              <a:t>This is a </a:t>
            </a:r>
            <a:r>
              <a:rPr lang="en-GB" altLang="en-US" b="1" i="1"/>
              <a:t>non-statutory guidance </a:t>
            </a:r>
            <a:r>
              <a:rPr lang="en-GB" altLang="en-US" i="1"/>
              <a:t>to support Practitioners in implementing the statutory requirements of the EYFS.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/>
          </a:p>
        </p:txBody>
      </p:sp>
      <p:pic>
        <p:nvPicPr>
          <p:cNvPr id="24580" name="Picture 6" descr="http://development-matters.org.uk/wp-content/uploads/2020/11/thumbnail-DM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952750"/>
            <a:ext cx="1803400" cy="25638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t="32220" r="35594" b="14972"/>
          <a:stretch>
            <a:fillRect/>
          </a:stretch>
        </p:blipFill>
        <p:spPr bwMode="auto">
          <a:xfrm>
            <a:off x="4751388" y="2098675"/>
            <a:ext cx="3997325" cy="283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34975" y="1125538"/>
            <a:ext cx="8229600" cy="7207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  </a:t>
            </a:r>
            <a:r>
              <a:rPr lang="en-GB" sz="2900" dirty="0"/>
              <a:t>Seven Features of Effective Practice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97038"/>
            <a:ext cx="3167062" cy="354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773238"/>
            <a:ext cx="3962400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>
            <a:extLst/>
          </p:cNvPr>
          <p:cNvSpPr/>
          <p:nvPr/>
        </p:nvSpPr>
        <p:spPr>
          <a:xfrm>
            <a:off x="373063" y="260350"/>
            <a:ext cx="83534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Development Matters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-11113" y="5445125"/>
            <a:ext cx="479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Credit: Julian Grenier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“Working with the revised EYFS: Principles into Practice</a:t>
            </a: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865187"/>
          </a:xfrm>
        </p:spPr>
        <p:txBody>
          <a:bodyPr/>
          <a:lstStyle/>
          <a:p>
            <a:r>
              <a:rPr lang="en-GB" altLang="en-US">
                <a:latin typeface="Arial" charset="0"/>
                <a:cs typeface="Arial" charset="0"/>
              </a:rPr>
              <a:t>Development matters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550" y="1879600"/>
            <a:ext cx="8218488" cy="11176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GB" altLang="en-US" dirty="0">
                <a:latin typeface="+mn-lt"/>
                <a:cs typeface="Arial" charset="0"/>
              </a:rPr>
              <a:t>“In planning and guiding what children learn, practitioners must reflect on the different rates at which children are developing and adjust their practice appropriately”</a:t>
            </a:r>
          </a:p>
        </p:txBody>
      </p:sp>
      <p:sp>
        <p:nvSpPr>
          <p:cNvPr id="2048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1963" y="1268413"/>
            <a:ext cx="8220075" cy="574675"/>
          </a:xfrm>
        </p:spPr>
        <p:txBody>
          <a:bodyPr/>
          <a:lstStyle/>
          <a:p>
            <a:pPr algn="ctr">
              <a:defRPr/>
            </a:pPr>
            <a:r>
              <a:rPr lang="en-GB" altLang="en-US" sz="2600" dirty="0">
                <a:latin typeface="+mn-lt"/>
                <a:cs typeface="Arial" charset="0"/>
              </a:rPr>
              <a:t>Characteristics of Effective Teaching and Learning</a:t>
            </a:r>
          </a:p>
        </p:txBody>
      </p:sp>
      <p:sp>
        <p:nvSpPr>
          <p:cNvPr id="5" name="Rounded Rectangle 4">
            <a:extLst/>
          </p:cNvPr>
          <p:cNvSpPr/>
          <p:nvPr/>
        </p:nvSpPr>
        <p:spPr>
          <a:xfrm>
            <a:off x="395288" y="333375"/>
            <a:ext cx="83534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Development Matters</a:t>
            </a:r>
          </a:p>
        </p:txBody>
      </p:sp>
      <p:sp>
        <p:nvSpPr>
          <p:cNvPr id="7" name="Rounded Rectangular Callout 6">
            <a:extLst/>
          </p:cNvPr>
          <p:cNvSpPr/>
          <p:nvPr/>
        </p:nvSpPr>
        <p:spPr>
          <a:xfrm>
            <a:off x="179388" y="2997200"/>
            <a:ext cx="5040312" cy="2735263"/>
          </a:xfrm>
          <a:prstGeom prst="wedgeRoundRectCallout">
            <a:avLst>
              <a:gd name="adj1" fmla="val -32820"/>
              <a:gd name="adj2" fmla="val 497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sz="2000" dirty="0">
                <a:solidFill>
                  <a:schemeClr val="tx1"/>
                </a:solidFill>
                <a:cs typeface="Arial" charset="0"/>
              </a:rPr>
              <a:t>Three characteristics of effective teaching and learning are:</a:t>
            </a:r>
          </a:p>
          <a:p>
            <a:pPr eaLnBrk="1" hangingPunct="1">
              <a:defRPr/>
            </a:pPr>
            <a:endParaRPr lang="en-GB" altLang="en-US" sz="2000" dirty="0">
              <a:solidFill>
                <a:schemeClr val="tx1"/>
              </a:solidFill>
              <a:cs typeface="Arial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  <a:cs typeface="Arial" charset="0"/>
              </a:rPr>
              <a:t>Playing and exploring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  <a:cs typeface="Arial" charset="0"/>
              </a:rPr>
              <a:t>Active learning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  <a:cs typeface="Arial" charset="0"/>
              </a:rPr>
              <a:t>Creating and thinking critically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t="32423" r="35419" b="14906"/>
          <a:stretch>
            <a:fillRect/>
          </a:stretch>
        </p:blipFill>
        <p:spPr bwMode="auto">
          <a:xfrm>
            <a:off x="5651500" y="2636838"/>
            <a:ext cx="40338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/>
          </p:cNvPr>
          <p:cNvSpPr/>
          <p:nvPr/>
        </p:nvSpPr>
        <p:spPr>
          <a:xfrm>
            <a:off x="5724525" y="250825"/>
            <a:ext cx="3251200" cy="1439863"/>
          </a:xfrm>
          <a:prstGeom prst="wedgeRoundRectCallout">
            <a:avLst>
              <a:gd name="adj1" fmla="val -39119"/>
              <a:gd name="adj2" fmla="val 7969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Introduce practitioners to the Early Years Foundation Stage documents</a:t>
            </a:r>
          </a:p>
        </p:txBody>
      </p:sp>
      <p:sp>
        <p:nvSpPr>
          <p:cNvPr id="3" name="Rounded Rectangular Callout 2">
            <a:extLst/>
          </p:cNvPr>
          <p:cNvSpPr/>
          <p:nvPr/>
        </p:nvSpPr>
        <p:spPr>
          <a:xfrm>
            <a:off x="179388" y="134938"/>
            <a:ext cx="5184775" cy="2027237"/>
          </a:xfrm>
          <a:prstGeom prst="wedgeRoundRectCallout">
            <a:avLst>
              <a:gd name="adj1" fmla="val 36574"/>
              <a:gd name="adj2" fmla="val 57936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Develop awareness of, and confidence in,  understanding and implementing the </a:t>
            </a:r>
          </a:p>
          <a:p>
            <a:pPr algn="ctr" eaLnBrk="1" hangingPunct="1"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Early Years Foundation Stage (EYFS)</a:t>
            </a:r>
          </a:p>
        </p:txBody>
      </p:sp>
      <p:sp>
        <p:nvSpPr>
          <p:cNvPr id="4" name="Rounded Rectangular Callout 3">
            <a:extLst/>
          </p:cNvPr>
          <p:cNvSpPr/>
          <p:nvPr/>
        </p:nvSpPr>
        <p:spPr>
          <a:xfrm>
            <a:off x="179388" y="3716338"/>
            <a:ext cx="4608512" cy="1441450"/>
          </a:xfrm>
          <a:prstGeom prst="wedgeRoundRectCallout">
            <a:avLst>
              <a:gd name="adj1" fmla="val -9045"/>
              <a:gd name="adj2" fmla="val -62995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Introduce the EYFS Profile and GLD (Good Level of Development) </a:t>
            </a:r>
          </a:p>
        </p:txBody>
      </p:sp>
      <p:sp>
        <p:nvSpPr>
          <p:cNvPr id="6" name="Rounded Rectangular Callout 5">
            <a:extLst/>
          </p:cNvPr>
          <p:cNvSpPr/>
          <p:nvPr/>
        </p:nvSpPr>
        <p:spPr>
          <a:xfrm>
            <a:off x="5003800" y="3687763"/>
            <a:ext cx="3971925" cy="1397000"/>
          </a:xfrm>
          <a:prstGeom prst="wedgeRoundRectCallout">
            <a:avLst>
              <a:gd name="adj1" fmla="val -40583"/>
              <a:gd name="adj2" fmla="val -6911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look at the practitioner role and the benefits of working with parents and carers</a:t>
            </a:r>
          </a:p>
        </p:txBody>
      </p:sp>
      <p:sp>
        <p:nvSpPr>
          <p:cNvPr id="8" name="Rounded Rectangular Callout 7">
            <a:extLst/>
          </p:cNvPr>
          <p:cNvSpPr/>
          <p:nvPr/>
        </p:nvSpPr>
        <p:spPr>
          <a:xfrm>
            <a:off x="1876425" y="2492375"/>
            <a:ext cx="5111750" cy="865188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Aims and Objectives</a:t>
            </a:r>
          </a:p>
        </p:txBody>
      </p:sp>
      <p:pic>
        <p:nvPicPr>
          <p:cNvPr id="92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2060575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17763"/>
            <a:ext cx="15255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519113" y="1196975"/>
            <a:ext cx="8229600" cy="647700"/>
          </a:xfrm>
        </p:spPr>
        <p:txBody>
          <a:bodyPr/>
          <a:lstStyle/>
          <a:p>
            <a:pPr algn="ctr"/>
            <a:r>
              <a:rPr lang="en-GB" altLang="en-US" sz="2600">
                <a:latin typeface="Arial" charset="0"/>
                <a:cs typeface="Arial" charset="0"/>
              </a:rPr>
              <a:t>Three Age Bands for Assessment </a:t>
            </a:r>
          </a:p>
        </p:txBody>
      </p:sp>
      <p:sp>
        <p:nvSpPr>
          <p:cNvPr id="8" name="Rounded Rectangle 7">
            <a:extLst/>
          </p:cNvPr>
          <p:cNvSpPr/>
          <p:nvPr/>
        </p:nvSpPr>
        <p:spPr>
          <a:xfrm>
            <a:off x="395288" y="333375"/>
            <a:ext cx="83534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Development Matters</a:t>
            </a:r>
          </a:p>
        </p:txBody>
      </p:sp>
      <p:sp>
        <p:nvSpPr>
          <p:cNvPr id="6" name="Rounded Rectangle 5">
            <a:extLst/>
          </p:cNvPr>
          <p:cNvSpPr/>
          <p:nvPr/>
        </p:nvSpPr>
        <p:spPr>
          <a:xfrm>
            <a:off x="395288" y="1916113"/>
            <a:ext cx="8424862" cy="720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dirty="0">
                <a:solidFill>
                  <a:schemeClr val="tx1"/>
                </a:solidFill>
              </a:rPr>
              <a:t>Birth to Three:  Babies, toddlers &amp; young children</a:t>
            </a:r>
          </a:p>
        </p:txBody>
      </p:sp>
      <p:sp>
        <p:nvSpPr>
          <p:cNvPr id="10" name="Rounded Rectangle 9">
            <a:extLst/>
          </p:cNvPr>
          <p:cNvSpPr/>
          <p:nvPr/>
        </p:nvSpPr>
        <p:spPr>
          <a:xfrm>
            <a:off x="358775" y="3644900"/>
            <a:ext cx="8424863" cy="7191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dirty="0">
                <a:solidFill>
                  <a:schemeClr val="tx1"/>
                </a:solidFill>
              </a:rPr>
              <a:t>Children in Reception</a:t>
            </a:r>
          </a:p>
        </p:txBody>
      </p:sp>
      <p:sp>
        <p:nvSpPr>
          <p:cNvPr id="12" name="Rounded Rectangle 11">
            <a:extLst/>
          </p:cNvPr>
          <p:cNvSpPr/>
          <p:nvPr/>
        </p:nvSpPr>
        <p:spPr>
          <a:xfrm>
            <a:off x="358775" y="2781300"/>
            <a:ext cx="8426450" cy="7207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dirty="0">
                <a:solidFill>
                  <a:schemeClr val="tx1"/>
                </a:solidFill>
              </a:rPr>
              <a:t>Three &amp; Four Year Olds</a:t>
            </a:r>
          </a:p>
        </p:txBody>
      </p:sp>
      <p:pic>
        <p:nvPicPr>
          <p:cNvPr id="276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506913"/>
            <a:ext cx="19748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4494213"/>
            <a:ext cx="198278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>
            <a:fillRect/>
          </a:stretch>
        </p:blipFill>
        <p:spPr bwMode="auto">
          <a:xfrm>
            <a:off x="2484438" y="4491038"/>
            <a:ext cx="18811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/>
        </p:nvSpPr>
        <p:spPr>
          <a:xfrm>
            <a:off x="395288" y="333375"/>
            <a:ext cx="83534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Development Matters</a:t>
            </a:r>
          </a:p>
        </p:txBody>
      </p:sp>
      <p:sp>
        <p:nvSpPr>
          <p:cNvPr id="4" name="Rectangle 3">
            <a:extLst/>
          </p:cNvPr>
          <p:cNvSpPr/>
          <p:nvPr/>
        </p:nvSpPr>
        <p:spPr>
          <a:xfrm>
            <a:off x="6732588" y="1520825"/>
            <a:ext cx="2303462" cy="223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tx1"/>
                </a:solidFill>
              </a:rPr>
              <a:t>Reception example </a:t>
            </a:r>
          </a:p>
          <a:p>
            <a:pPr algn="ctr" eaLnBrk="1" hangingPunct="1">
              <a:defRPr/>
            </a:pPr>
            <a:r>
              <a:rPr lang="en-GB" sz="2000" dirty="0">
                <a:solidFill>
                  <a:schemeClr val="tx1"/>
                </a:solidFill>
              </a:rPr>
              <a:t>- Communication and Language</a:t>
            </a:r>
          </a:p>
        </p:txBody>
      </p:sp>
      <p:cxnSp>
        <p:nvCxnSpPr>
          <p:cNvPr id="5" name="Curved Connector 4">
            <a:extLst/>
          </p:cNvPr>
          <p:cNvCxnSpPr/>
          <p:nvPr/>
        </p:nvCxnSpPr>
        <p:spPr>
          <a:xfrm rot="5400000">
            <a:off x="6965950" y="3662363"/>
            <a:ext cx="828675" cy="10096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202113"/>
            <a:ext cx="1244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8679" name="Picture 8" descr="P:\admin\DM 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282700"/>
            <a:ext cx="6624638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5076825" y="0"/>
            <a:ext cx="4824413" cy="908050"/>
          </a:xfrm>
          <a:prstGeom prst="roundRect">
            <a:avLst>
              <a:gd name="adj" fmla="val 4794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rgbClr val="0A387A"/>
                </a:solidFill>
              </a:rPr>
              <a:t>           A Reception Year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469900" y="1341438"/>
            <a:ext cx="8351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A387A"/>
                </a:solidFill>
              </a:rPr>
              <a:t>. </a:t>
            </a: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468313" y="4089400"/>
            <a:ext cx="3167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A387A"/>
                </a:solidFill>
              </a:rPr>
              <a:t>. </a:t>
            </a:r>
          </a:p>
        </p:txBody>
      </p:sp>
      <p:sp>
        <p:nvSpPr>
          <p:cNvPr id="8" name="Rounded Rectangle 7">
            <a:extLst/>
          </p:cNvPr>
          <p:cNvSpPr/>
          <p:nvPr/>
        </p:nvSpPr>
        <p:spPr>
          <a:xfrm>
            <a:off x="179388" y="454025"/>
            <a:ext cx="6550025" cy="585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>
                <a:solidFill>
                  <a:srgbClr val="0A387A"/>
                </a:solidFill>
              </a:rPr>
              <a:t>Autumn term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Home visits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Reception Baseline Assessment (RBA)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‘Starting-points assessment ,’to include Prime Areas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Start phonics promptly  and equitably– especially if you have a staggered start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A387A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Model routines and behaviour, model play and  how to use equipment &amp; resources etc.,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Consider how experiences such as whole school assembly and whole school playtime might be introduced over the next few months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A387A"/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rgbClr val="0A387A"/>
                </a:solidFill>
              </a:rPr>
              <a:t>Spring Term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Look at ELGs &amp;  become familiar with them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Look out for LA workshops offering training and advice in assessment and completing the Profile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A387A"/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rgbClr val="0A387A"/>
                </a:solidFill>
              </a:rPr>
              <a:t>Summer Term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Look out for LA  offer of non-statutory ‘Quality Assurance’ of Profile judgements , by request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EYFS Profile judgements submitted to LA (end June)</a:t>
            </a:r>
          </a:p>
          <a:p>
            <a:pPr eaLnBrk="1" hangingPunct="1">
              <a:defRPr/>
            </a:pPr>
            <a:endParaRPr lang="en-GB" dirty="0">
              <a:solidFill>
                <a:srgbClr val="0A387A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A387A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rgbClr val="0A387A"/>
              </a:solidFill>
            </a:endParaRPr>
          </a:p>
        </p:txBody>
      </p:sp>
      <p:pic>
        <p:nvPicPr>
          <p:cNvPr id="297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91555"/>
            <a:ext cx="2159794" cy="17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6378436" y="2774763"/>
            <a:ext cx="2613025" cy="1995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>
                <a:solidFill>
                  <a:prstClr val="white"/>
                </a:solidFill>
              </a:rPr>
              <a:t>Remember to consider arranging transition opportunities throughout the year – not just in the summer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/>
          </p:cNvPr>
          <p:cNvSpPr/>
          <p:nvPr/>
        </p:nvSpPr>
        <p:spPr>
          <a:xfrm>
            <a:off x="411163" y="260350"/>
            <a:ext cx="8353425" cy="7191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Working with Parents and Carers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88938" y="1111250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Working</a:t>
            </a:r>
            <a:r>
              <a:rPr lang="en-GB" altLang="en-US" sz="1800"/>
              <a:t> in partnership with </a:t>
            </a:r>
            <a:r>
              <a:rPr lang="en-GB" altLang="en-US" sz="1800" b="1"/>
              <a:t>parents</a:t>
            </a:r>
            <a:r>
              <a:rPr lang="en-GB" altLang="en-US" sz="1800"/>
              <a:t> </a:t>
            </a:r>
            <a:r>
              <a:rPr lang="en-GB" altLang="en-US" sz="1800" b="1"/>
              <a:t>and</a:t>
            </a:r>
            <a:r>
              <a:rPr lang="en-GB" altLang="en-US" sz="1800"/>
              <a:t>/or </a:t>
            </a:r>
            <a:r>
              <a:rPr lang="en-GB" altLang="en-US" sz="1800" b="1"/>
              <a:t>carers</a:t>
            </a:r>
            <a:r>
              <a:rPr lang="en-GB" altLang="en-US" sz="1800"/>
              <a:t> is a key feature of the </a:t>
            </a:r>
            <a:r>
              <a:rPr lang="en-GB" altLang="en-US" sz="1800" b="1"/>
              <a:t>Early</a:t>
            </a:r>
            <a:r>
              <a:rPr lang="en-GB" altLang="en-US" sz="1800"/>
              <a:t> </a:t>
            </a:r>
            <a:r>
              <a:rPr lang="en-GB" altLang="en-US" sz="1800" b="1"/>
              <a:t>Years</a:t>
            </a:r>
            <a:r>
              <a:rPr lang="en-GB" altLang="en-US" sz="1800"/>
              <a:t> Foundation Stage (EYFS). </a:t>
            </a: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3708400" y="4613275"/>
            <a:ext cx="1368425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rgbClr val="990099"/>
                </a:solidFill>
              </a:rPr>
              <a:t>Potential barriers?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50825" y="43370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99"/>
                </a:solidFill>
              </a:rPr>
              <a:t>Working parents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406525" y="4770438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99"/>
                </a:solidFill>
              </a:rPr>
              <a:t>Younger siblings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6443663" y="433705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99"/>
                </a:solidFill>
              </a:rPr>
              <a:t>Shy/anxious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5427663" y="4768850"/>
            <a:ext cx="1604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99"/>
                </a:solidFill>
              </a:rPr>
              <a:t>Embarrassed 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7235825" y="4770438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99"/>
                </a:solidFill>
              </a:rPr>
              <a:t>Feeling judged</a:t>
            </a:r>
          </a:p>
        </p:txBody>
      </p:sp>
      <p:cxnSp>
        <p:nvCxnSpPr>
          <p:cNvPr id="12" name="Straight Connector 11">
            <a:extLst/>
          </p:cNvPr>
          <p:cNvCxnSpPr/>
          <p:nvPr/>
        </p:nvCxnSpPr>
        <p:spPr>
          <a:xfrm>
            <a:off x="388938" y="4149725"/>
            <a:ext cx="8353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3563938" y="5462588"/>
            <a:ext cx="367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99"/>
                </a:solidFill>
              </a:rPr>
              <a:t>Language and communication</a:t>
            </a: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107950" y="5156200"/>
            <a:ext cx="385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990099"/>
                </a:solidFill>
              </a:rPr>
              <a:t>Practitioners misconceptions of Parent’s abilities </a:t>
            </a:r>
          </a:p>
        </p:txBody>
      </p:sp>
      <p:pic>
        <p:nvPicPr>
          <p:cNvPr id="30733" name="Picture 4" descr="http://media.beam.usnews.com/dc/7d/18816dcf44aa9f3809eb986a4973/150626-childcare-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778000"/>
            <a:ext cx="26035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TextBox 15"/>
          <p:cNvSpPr txBox="1">
            <a:spLocks noChangeArrowheads="1"/>
          </p:cNvSpPr>
          <p:nvPr/>
        </p:nvSpPr>
        <p:spPr bwMode="auto">
          <a:xfrm>
            <a:off x="423863" y="1757363"/>
            <a:ext cx="58531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Consulting them about children’s </a:t>
            </a:r>
            <a:r>
              <a:rPr lang="en-GB" altLang="en-US" sz="1800" b="1"/>
              <a:t>early</a:t>
            </a:r>
            <a:r>
              <a:rPr lang="en-GB" altLang="en-US" sz="1800"/>
              <a:t> experiences helps practitioners plan for effective learning at the setting, and helps them support </a:t>
            </a:r>
            <a:r>
              <a:rPr lang="en-GB" altLang="en-US" sz="1800" b="1"/>
              <a:t>parents</a:t>
            </a:r>
            <a:r>
              <a:rPr lang="en-GB" altLang="en-US" sz="1800"/>
              <a:t> in continuing their children's learning development at home.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Achieving this takes time, reflective practice, skill and a solid understanding of the barriers that can impede forming effective working relationships with parents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ctrTitle"/>
          </p:nvPr>
        </p:nvSpPr>
        <p:spPr>
          <a:xfrm>
            <a:off x="179388" y="333375"/>
            <a:ext cx="8785225" cy="5616575"/>
          </a:xfrm>
        </p:spPr>
        <p:txBody>
          <a:bodyPr anchor="t"/>
          <a:lstStyle/>
          <a:p>
            <a:pPr algn="ctr" eaLnBrk="1" hangingPunct="1"/>
            <a:r>
              <a:rPr lang="en-GB" altLang="en-US" sz="3600">
                <a:latin typeface="Arial" charset="0"/>
                <a:cs typeface="Arial" charset="0"/>
              </a:rPr>
              <a:t>What next?</a:t>
            </a:r>
            <a:br>
              <a:rPr lang="en-GB" altLang="en-US" sz="3600">
                <a:latin typeface="Arial" charset="0"/>
                <a:cs typeface="Arial" charset="0"/>
              </a:rPr>
            </a:br>
            <a:br>
              <a:rPr lang="en-GB" altLang="en-US" sz="3600">
                <a:latin typeface="Arial" charset="0"/>
                <a:cs typeface="Arial" charset="0"/>
              </a:rPr>
            </a:br>
            <a:r>
              <a:rPr lang="en-GB" altLang="en-US" sz="3600">
                <a:latin typeface="Arial" charset="0"/>
                <a:cs typeface="Arial" charset="0"/>
              </a:rPr>
              <a:t>CCatCath</a:t>
            </a: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468313" y="2060575"/>
            <a:ext cx="849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" name="Rounded Rectangular Callout 4">
            <a:extLst/>
          </p:cNvPr>
          <p:cNvSpPr/>
          <p:nvPr/>
        </p:nvSpPr>
        <p:spPr>
          <a:xfrm>
            <a:off x="1331913" y="1204913"/>
            <a:ext cx="6192837" cy="4251325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Look out for the follow-up session for teachers new to reception, which will be toward the end of the autumn term, available through GCC+</a:t>
            </a:r>
          </a:p>
          <a:p>
            <a:pPr algn="ctr" eaLnBrk="1" hangingPunct="1">
              <a:defRPr/>
            </a:pPr>
            <a:endParaRPr lang="en-GB" alt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If you would </a:t>
            </a:r>
          </a:p>
          <a:p>
            <a:pPr algn="ctr" eaLnBrk="1" hangingPunct="1"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like to be part of a New to Reception virtual network , please email me : </a:t>
            </a:r>
            <a:r>
              <a:rPr lang="en-GB" altLang="en-US" sz="2000" b="1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catherine.davenport@gloucestershire.gov.uk</a:t>
            </a:r>
            <a:r>
              <a:rPr lang="en-GB" alt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, and copy in: </a:t>
            </a:r>
          </a:p>
          <a:p>
            <a:pPr algn="ctr" eaLnBrk="1" hangingPunct="1"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charset="0"/>
                <a:cs typeface="Arial" charset="0"/>
                <a:hlinkClick r:id="rId4"/>
              </a:rPr>
              <a:t>denise.webb@gloucestershire.gov.uk</a:t>
            </a:r>
            <a:endParaRPr lang="en-GB" alt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GB" alt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ctrTitle"/>
          </p:nvPr>
        </p:nvSpPr>
        <p:spPr>
          <a:xfrm>
            <a:off x="179388" y="333375"/>
            <a:ext cx="8785225" cy="5616575"/>
          </a:xfrm>
        </p:spPr>
        <p:txBody>
          <a:bodyPr anchor="t"/>
          <a:lstStyle/>
          <a:p>
            <a:pPr algn="ctr" eaLnBrk="1" hangingPunct="1"/>
            <a:r>
              <a:rPr lang="en-GB" altLang="en-US" sz="3600">
                <a:latin typeface="Arial" charset="0"/>
                <a:cs typeface="Arial" charset="0"/>
              </a:rPr>
              <a:t>Thank you for listening</a:t>
            </a:r>
            <a:br>
              <a:rPr lang="en-GB" altLang="en-US" sz="3600">
                <a:latin typeface="Arial" charset="0"/>
                <a:cs typeface="Arial" charset="0"/>
              </a:rPr>
            </a:br>
            <a:br>
              <a:rPr lang="en-GB" altLang="en-US" sz="3600">
                <a:latin typeface="Arial" charset="0"/>
                <a:cs typeface="Arial" charset="0"/>
              </a:rPr>
            </a:br>
            <a:r>
              <a:rPr lang="en-GB" altLang="en-US" sz="3600">
                <a:latin typeface="Arial" charset="0"/>
                <a:cs typeface="Arial" charset="0"/>
              </a:rPr>
              <a:t>CCatCath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68313" y="2060575"/>
            <a:ext cx="849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A387A"/>
              </a:solidFill>
            </a:endParaRPr>
          </a:p>
        </p:txBody>
      </p:sp>
      <p:sp>
        <p:nvSpPr>
          <p:cNvPr id="5" name="Rounded Rectangular Callout 4">
            <a:extLst/>
          </p:cNvPr>
          <p:cNvSpPr/>
          <p:nvPr/>
        </p:nvSpPr>
        <p:spPr>
          <a:xfrm>
            <a:off x="1547813" y="1193800"/>
            <a:ext cx="6192837" cy="4251325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200" b="1" dirty="0">
                <a:solidFill>
                  <a:srgbClr val="0A387A"/>
                </a:solidFill>
                <a:latin typeface="Arial" charset="0"/>
                <a:cs typeface="Arial" charset="0"/>
              </a:rPr>
              <a:t>New to the</a:t>
            </a:r>
          </a:p>
          <a:p>
            <a:pPr algn="ctr" eaLnBrk="1" hangingPunct="1">
              <a:defRPr/>
            </a:pPr>
            <a:r>
              <a:rPr lang="en-GB" altLang="en-US" sz="3200" b="1" dirty="0">
                <a:solidFill>
                  <a:srgbClr val="0A387A"/>
                </a:solidFill>
                <a:latin typeface="Arial" charset="0"/>
                <a:cs typeface="Arial" charset="0"/>
              </a:rPr>
              <a:t>Early Years Foundation Stage</a:t>
            </a:r>
          </a:p>
          <a:p>
            <a:pPr algn="ctr" eaLnBrk="1" hangingPunct="1">
              <a:defRPr/>
            </a:pPr>
            <a:r>
              <a:rPr lang="en-GB" altLang="en-US" sz="3200" b="1" dirty="0">
                <a:solidFill>
                  <a:srgbClr val="0A387A"/>
                </a:solidFill>
                <a:latin typeface="Arial" charset="0"/>
                <a:cs typeface="Arial" charset="0"/>
              </a:rPr>
              <a:t>(EYFS)</a:t>
            </a:r>
          </a:p>
          <a:p>
            <a:pPr algn="ctr" eaLnBrk="1" hangingPunct="1">
              <a:defRPr/>
            </a:pPr>
            <a:endParaRPr lang="en-GB" altLang="en-US" sz="3200" b="1" dirty="0">
              <a:solidFill>
                <a:srgbClr val="0A387A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2000" b="1" dirty="0">
                <a:solidFill>
                  <a:srgbClr val="0A387A"/>
                </a:solidFill>
                <a:latin typeface="Arial" charset="0"/>
                <a:cs typeface="Arial" charset="0"/>
              </a:rPr>
              <a:t>Cath Davenport catherine.davenport@gloucestershire.gov.uk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/>
          </p:cNvPr>
          <p:cNvSpPr/>
          <p:nvPr/>
        </p:nvSpPr>
        <p:spPr>
          <a:xfrm>
            <a:off x="68263" y="115888"/>
            <a:ext cx="3460750" cy="2089150"/>
          </a:xfrm>
          <a:prstGeom prst="wedgeRoundRectCallout">
            <a:avLst>
              <a:gd name="adj1" fmla="val -10471"/>
              <a:gd name="adj2" fmla="val 58829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Quality and consistency</a:t>
            </a:r>
            <a:r>
              <a:rPr lang="en-GB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in all Early Years settings, so that every child makes good progress and no child gets left behind</a:t>
            </a:r>
          </a:p>
        </p:txBody>
      </p:sp>
      <p:sp>
        <p:nvSpPr>
          <p:cNvPr id="3" name="Rounded Rectangular Callout 2">
            <a:extLst/>
          </p:cNvPr>
          <p:cNvSpPr/>
          <p:nvPr/>
        </p:nvSpPr>
        <p:spPr>
          <a:xfrm>
            <a:off x="4035425" y="3500438"/>
            <a:ext cx="4984750" cy="1584325"/>
          </a:xfrm>
          <a:prstGeom prst="wedgeRoundRectCallout">
            <a:avLst>
              <a:gd name="adj1" fmla="val 4554"/>
              <a:gd name="adj2" fmla="val -57031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A secure foundation </a:t>
            </a:r>
            <a:r>
              <a:rPr lang="en-GB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through planning for the learning and development of each individual child, and assessing and reviewing what they have learned regularly</a:t>
            </a:r>
          </a:p>
        </p:txBody>
      </p:sp>
      <p:sp>
        <p:nvSpPr>
          <p:cNvPr id="4" name="Rounded Rectangular Callout 3">
            <a:extLst/>
          </p:cNvPr>
          <p:cNvSpPr/>
          <p:nvPr/>
        </p:nvSpPr>
        <p:spPr>
          <a:xfrm>
            <a:off x="95250" y="3763963"/>
            <a:ext cx="2266950" cy="2041525"/>
          </a:xfrm>
          <a:prstGeom prst="wedgeRoundRectCallout">
            <a:avLst>
              <a:gd name="adj1" fmla="val -3653"/>
              <a:gd name="adj2" fmla="val -68579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Partnership working </a:t>
            </a:r>
            <a:r>
              <a:rPr lang="en-GB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between practitioners and with parents and carers</a:t>
            </a:r>
          </a:p>
        </p:txBody>
      </p:sp>
      <p:sp>
        <p:nvSpPr>
          <p:cNvPr id="6" name="Rounded Rectangular Callout 5">
            <a:extLst/>
          </p:cNvPr>
          <p:cNvSpPr/>
          <p:nvPr/>
        </p:nvSpPr>
        <p:spPr>
          <a:xfrm>
            <a:off x="5724525" y="204788"/>
            <a:ext cx="3200400" cy="2000250"/>
          </a:xfrm>
          <a:prstGeom prst="wedgeRoundRectCallout">
            <a:avLst>
              <a:gd name="adj1" fmla="val -31726"/>
              <a:gd name="adj2" fmla="val 59221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Equality of opportunity </a:t>
            </a:r>
            <a:r>
              <a:rPr lang="en-GB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and anti-discriminatory practice, ensuring that every child is included and supported</a:t>
            </a:r>
          </a:p>
        </p:txBody>
      </p:sp>
      <p:sp>
        <p:nvSpPr>
          <p:cNvPr id="8" name="Rounded Rectangular Callout 7">
            <a:extLst/>
          </p:cNvPr>
          <p:cNvSpPr/>
          <p:nvPr/>
        </p:nvSpPr>
        <p:spPr>
          <a:xfrm>
            <a:off x="1331913" y="2420938"/>
            <a:ext cx="6588125" cy="863600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400" b="1" dirty="0">
                <a:solidFill>
                  <a:schemeClr val="tx1"/>
                </a:solidFill>
              </a:rPr>
              <a:t>What</a:t>
            </a:r>
            <a:r>
              <a:rPr lang="en-GB" altLang="en-US" sz="2800" b="1" dirty="0">
                <a:solidFill>
                  <a:schemeClr val="tx1"/>
                </a:solidFill>
              </a:rPr>
              <a:t> does the EYFS seek to provide?</a:t>
            </a:r>
          </a:p>
        </p:txBody>
      </p:sp>
      <p:pic>
        <p:nvPicPr>
          <p:cNvPr id="10247" name="Picture 9" descr="https://communicate-slt.org.uk/wp-content/uploads/2016/04/CC_and_EY_Prac_cropped_web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68725"/>
            <a:ext cx="14747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https://www.dingley.org.uk/wp-content/uploads/2019/05/group-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r="15549"/>
          <a:stretch>
            <a:fillRect/>
          </a:stretch>
        </p:blipFill>
        <p:spPr bwMode="auto">
          <a:xfrm>
            <a:off x="3654425" y="417513"/>
            <a:ext cx="1943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/>
          </p:cNvPr>
          <p:cNvSpPr/>
          <p:nvPr/>
        </p:nvSpPr>
        <p:spPr>
          <a:xfrm>
            <a:off x="193675" y="188913"/>
            <a:ext cx="4321175" cy="935037"/>
          </a:xfrm>
          <a:prstGeom prst="wedgeRoundRectCallout">
            <a:avLst>
              <a:gd name="adj1" fmla="val -3516"/>
              <a:gd name="adj2" fmla="val 99606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sz="1400" dirty="0">
                <a:solidFill>
                  <a:srgbClr val="0A387A"/>
                </a:solidFill>
                <a:latin typeface="Arial" charset="0"/>
                <a:cs typeface="Arial" charset="0"/>
              </a:rPr>
              <a:t>Every child is a </a:t>
            </a:r>
            <a:r>
              <a:rPr lang="en-GB" altLang="en-US" sz="1400" b="1" dirty="0">
                <a:solidFill>
                  <a:srgbClr val="0A387A"/>
                </a:solidFill>
                <a:latin typeface="Arial" charset="0"/>
                <a:cs typeface="Arial" charset="0"/>
              </a:rPr>
              <a:t>unique child</a:t>
            </a:r>
            <a:r>
              <a:rPr lang="en-GB" altLang="en-US" sz="1400" dirty="0">
                <a:solidFill>
                  <a:srgbClr val="0A387A"/>
                </a:solidFill>
                <a:latin typeface="Arial" charset="0"/>
                <a:cs typeface="Arial" charset="0"/>
              </a:rPr>
              <a:t>, who is constantly learning and can be resilient, capable, confident and self assured.</a:t>
            </a:r>
          </a:p>
        </p:txBody>
      </p:sp>
      <p:sp>
        <p:nvSpPr>
          <p:cNvPr id="4" name="Rounded Rectangular Callout 3">
            <a:extLst/>
          </p:cNvPr>
          <p:cNvSpPr/>
          <p:nvPr/>
        </p:nvSpPr>
        <p:spPr>
          <a:xfrm>
            <a:off x="6084888" y="285750"/>
            <a:ext cx="2765425" cy="1249363"/>
          </a:xfrm>
          <a:prstGeom prst="wedgeRoundRectCallout">
            <a:avLst>
              <a:gd name="adj1" fmla="val -31656"/>
              <a:gd name="adj2" fmla="val 66570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sz="1400" dirty="0">
                <a:solidFill>
                  <a:srgbClr val="0A387A"/>
                </a:solidFill>
                <a:latin typeface="Arial" charset="0"/>
                <a:cs typeface="Arial" charset="0"/>
              </a:rPr>
              <a:t>Children learn to be strong and independent through </a:t>
            </a:r>
            <a:r>
              <a:rPr lang="en-GB" altLang="en-US" sz="1400" b="1" dirty="0">
                <a:solidFill>
                  <a:srgbClr val="0A387A"/>
                </a:solidFill>
                <a:latin typeface="Arial" charset="0"/>
                <a:cs typeface="Arial" charset="0"/>
              </a:rPr>
              <a:t>positive relationships</a:t>
            </a:r>
            <a:endParaRPr lang="en-GB" altLang="en-US" sz="1400" dirty="0">
              <a:solidFill>
                <a:srgbClr val="0A387A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ounded Rectangular Callout 4">
            <a:extLst/>
          </p:cNvPr>
          <p:cNvSpPr/>
          <p:nvPr/>
        </p:nvSpPr>
        <p:spPr>
          <a:xfrm>
            <a:off x="138113" y="3046413"/>
            <a:ext cx="3570287" cy="2713037"/>
          </a:xfrm>
          <a:prstGeom prst="wedgeRoundRectCallout">
            <a:avLst>
              <a:gd name="adj1" fmla="val -217"/>
              <a:gd name="adj2" fmla="val -6930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sz="1400" dirty="0">
                <a:solidFill>
                  <a:srgbClr val="0A387A"/>
                </a:solidFill>
                <a:latin typeface="Arial" charset="0"/>
                <a:cs typeface="Arial" charset="0"/>
              </a:rPr>
              <a:t>Children learn and develop well in </a:t>
            </a:r>
            <a:r>
              <a:rPr lang="en-GB" altLang="en-US" sz="1400" b="1" dirty="0">
                <a:solidFill>
                  <a:srgbClr val="0A387A"/>
                </a:solidFill>
                <a:latin typeface="Arial" charset="0"/>
                <a:cs typeface="Arial" charset="0"/>
              </a:rPr>
              <a:t>enabling environments with teaching and support from adults</a:t>
            </a:r>
            <a:r>
              <a:rPr lang="en-GB" altLang="en-US" sz="1400" dirty="0">
                <a:solidFill>
                  <a:srgbClr val="0A387A"/>
                </a:solidFill>
                <a:latin typeface="Arial" charset="0"/>
                <a:cs typeface="Arial" charset="0"/>
              </a:rPr>
              <a:t>, who respond to their individual interests and needs and help them to build their learning over time.</a:t>
            </a:r>
          </a:p>
          <a:p>
            <a:pPr eaLnBrk="1" hangingPunct="1">
              <a:defRPr/>
            </a:pPr>
            <a:r>
              <a:rPr lang="en-GB" altLang="en-US" sz="1400" dirty="0">
                <a:solidFill>
                  <a:srgbClr val="0A387A"/>
                </a:solidFill>
                <a:latin typeface="Arial" charset="0"/>
                <a:cs typeface="Arial" charset="0"/>
              </a:rPr>
              <a:t>Children benefit from a strong partnership between practitioners and parents/carers.</a:t>
            </a:r>
          </a:p>
        </p:txBody>
      </p:sp>
      <p:sp>
        <p:nvSpPr>
          <p:cNvPr id="6" name="Rounded Rectangular Callout 5">
            <a:extLst/>
          </p:cNvPr>
          <p:cNvSpPr/>
          <p:nvPr/>
        </p:nvSpPr>
        <p:spPr>
          <a:xfrm>
            <a:off x="3851275" y="3235325"/>
            <a:ext cx="5159375" cy="1849438"/>
          </a:xfrm>
          <a:prstGeom prst="wedgeRoundRectCallout">
            <a:avLst>
              <a:gd name="adj1" fmla="val -37785"/>
              <a:gd name="adj2" fmla="val -61958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sz="1400" dirty="0">
                <a:solidFill>
                  <a:srgbClr val="0A387A"/>
                </a:solidFill>
                <a:latin typeface="Arial" charset="0"/>
                <a:cs typeface="Arial" charset="0"/>
              </a:rPr>
              <a:t>Importance of </a:t>
            </a:r>
            <a:r>
              <a:rPr lang="en-GB" altLang="en-US" sz="1400" b="1" dirty="0">
                <a:solidFill>
                  <a:srgbClr val="0A387A"/>
                </a:solidFill>
                <a:latin typeface="Arial" charset="0"/>
                <a:cs typeface="Arial" charset="0"/>
              </a:rPr>
              <a:t>learning and development. </a:t>
            </a:r>
            <a:r>
              <a:rPr lang="en-GB" altLang="en-US" sz="1400" dirty="0">
                <a:solidFill>
                  <a:srgbClr val="0A387A"/>
                </a:solidFill>
                <a:latin typeface="Arial" charset="0"/>
                <a:cs typeface="Arial" charset="0"/>
              </a:rPr>
              <a:t>Children develop and learn at different rates. The framework covers the education and care of all children in early years provision, including children with special educational needs and disabilities.</a:t>
            </a:r>
          </a:p>
        </p:txBody>
      </p:sp>
      <p:pic>
        <p:nvPicPr>
          <p:cNvPr id="11270" name="Picture 8" descr="Image result for early years photo of unique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09700"/>
            <a:ext cx="1292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Image result for early years positive relationsh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7950"/>
            <a:ext cx="12969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>
            <a:extLst/>
          </p:cNvPr>
          <p:cNvSpPr/>
          <p:nvPr/>
        </p:nvSpPr>
        <p:spPr>
          <a:xfrm>
            <a:off x="2262188" y="1700213"/>
            <a:ext cx="4110037" cy="1152525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sz="2000" b="1" dirty="0">
              <a:solidFill>
                <a:srgbClr val="0A387A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2000" b="1" dirty="0">
                <a:solidFill>
                  <a:srgbClr val="0A387A"/>
                </a:solidFill>
                <a:latin typeface="Arial" charset="0"/>
                <a:cs typeface="Arial" charset="0"/>
              </a:rPr>
              <a:t>Overarching Principles</a:t>
            </a:r>
          </a:p>
          <a:p>
            <a:pPr algn="ctr" eaLnBrk="1" hangingPunct="1">
              <a:defRPr/>
            </a:pPr>
            <a:r>
              <a:rPr lang="en-GB" altLang="en-US" sz="1600" dirty="0">
                <a:solidFill>
                  <a:srgbClr val="0A387A"/>
                </a:solidFill>
                <a:latin typeface="Arial" charset="0"/>
                <a:cs typeface="Arial" charset="0"/>
              </a:rPr>
              <a:t>Four guiding principles should shape practice in Early Years Settings</a:t>
            </a:r>
            <a:r>
              <a:rPr lang="en-GB" altLang="en-US" sz="2000" dirty="0">
                <a:solidFill>
                  <a:srgbClr val="0A387A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n-GB" altLang="en-US" sz="2800" b="1" dirty="0">
              <a:solidFill>
                <a:srgbClr val="0A387A"/>
              </a:solidFill>
              <a:latin typeface="Arial" charset="0"/>
              <a:cs typeface="Arial" charset="0"/>
            </a:endParaRPr>
          </a:p>
        </p:txBody>
      </p:sp>
      <p:pic>
        <p:nvPicPr>
          <p:cNvPr id="11273" name="Picture 10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3"/>
          <a:stretch>
            <a:fillRect/>
          </a:stretch>
        </p:blipFill>
        <p:spPr bwMode="auto">
          <a:xfrm>
            <a:off x="6530975" y="1852613"/>
            <a:ext cx="22177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/>
        </p:nvSpPr>
        <p:spPr>
          <a:xfrm>
            <a:off x="450850" y="260350"/>
            <a:ext cx="8353425" cy="1081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Early Years Foundation Stage Documents</a:t>
            </a:r>
          </a:p>
        </p:txBody>
      </p:sp>
      <p:sp>
        <p:nvSpPr>
          <p:cNvPr id="4" name="Rounded Rectangular Callout 3">
            <a:extLst/>
          </p:cNvPr>
          <p:cNvSpPr/>
          <p:nvPr/>
        </p:nvSpPr>
        <p:spPr>
          <a:xfrm>
            <a:off x="455613" y="1628775"/>
            <a:ext cx="8353425" cy="1439863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Statutory Framework for the EYFS 2021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EYFS Profile Handbook </a:t>
            </a:r>
          </a:p>
        </p:txBody>
      </p:sp>
      <p:sp>
        <p:nvSpPr>
          <p:cNvPr id="5" name="Rounded Rectangular Callout 4">
            <a:extLst/>
          </p:cNvPr>
          <p:cNvSpPr/>
          <p:nvPr/>
        </p:nvSpPr>
        <p:spPr>
          <a:xfrm>
            <a:off x="417513" y="3290888"/>
            <a:ext cx="8353425" cy="720725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Ofsted Inspection handbook 2021</a:t>
            </a:r>
          </a:p>
        </p:txBody>
      </p:sp>
      <p:sp>
        <p:nvSpPr>
          <p:cNvPr id="6" name="Rounded Rectangular Callout 5">
            <a:extLst/>
          </p:cNvPr>
          <p:cNvSpPr/>
          <p:nvPr/>
        </p:nvSpPr>
        <p:spPr>
          <a:xfrm>
            <a:off x="442913" y="4149725"/>
            <a:ext cx="8353425" cy="719138"/>
          </a:xfrm>
          <a:prstGeom prst="wedgeRoundRectCallout">
            <a:avLst>
              <a:gd name="adj1" fmla="val 49853"/>
              <a:gd name="adj2" fmla="val -2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Development Matters in the EYFS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/>
          </p:cNvPr>
          <p:cNvSpPr/>
          <p:nvPr/>
        </p:nvSpPr>
        <p:spPr>
          <a:xfrm>
            <a:off x="395288" y="230188"/>
            <a:ext cx="8353425" cy="15113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Statutory framework for the Early Years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Foundation Stage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2" t="17853" r="41319" b="5563"/>
          <a:stretch>
            <a:fillRect/>
          </a:stretch>
        </p:blipFill>
        <p:spPr bwMode="auto">
          <a:xfrm>
            <a:off x="5292725" y="1844675"/>
            <a:ext cx="2268538" cy="31797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5650" y="2060575"/>
            <a:ext cx="439261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>
                <a:latin typeface="+mn-lt"/>
              </a:rPr>
              <a:t>Section One</a:t>
            </a:r>
          </a:p>
          <a:p>
            <a:pPr>
              <a:defRPr/>
            </a:pPr>
            <a:endParaRPr lang="en-GB" b="1" dirty="0">
              <a:latin typeface="+mn-lt"/>
            </a:endParaRPr>
          </a:p>
          <a:p>
            <a:pPr>
              <a:defRPr/>
            </a:pPr>
            <a:r>
              <a:rPr lang="en-GB" b="1" dirty="0">
                <a:latin typeface="+mn-lt"/>
              </a:rPr>
              <a:t>Learning and development requirements</a:t>
            </a:r>
          </a:p>
          <a:p>
            <a:pPr>
              <a:defRPr/>
            </a:pPr>
            <a:endParaRPr lang="en-GB" b="1" dirty="0">
              <a:latin typeface="+mn-lt"/>
            </a:endParaRPr>
          </a:p>
          <a:p>
            <a:pPr>
              <a:defRPr/>
            </a:pPr>
            <a:r>
              <a:rPr lang="en-GB" b="1" u="sng" dirty="0">
                <a:latin typeface="+mn-lt"/>
              </a:rPr>
              <a:t>Section Two</a:t>
            </a:r>
          </a:p>
          <a:p>
            <a:pPr>
              <a:defRPr/>
            </a:pPr>
            <a:endParaRPr lang="en-GB" b="1" dirty="0">
              <a:latin typeface="+mn-lt"/>
            </a:endParaRPr>
          </a:p>
          <a:p>
            <a:pPr>
              <a:defRPr/>
            </a:pPr>
            <a:r>
              <a:rPr lang="en-GB" b="1" dirty="0">
                <a:latin typeface="+mn-lt"/>
              </a:rPr>
              <a:t>Assessment</a:t>
            </a:r>
          </a:p>
          <a:p>
            <a:pPr>
              <a:defRPr/>
            </a:pPr>
            <a:endParaRPr lang="en-GB" b="1" dirty="0">
              <a:latin typeface="+mn-lt"/>
            </a:endParaRPr>
          </a:p>
          <a:p>
            <a:pPr>
              <a:defRPr/>
            </a:pPr>
            <a:r>
              <a:rPr lang="en-GB" b="1" u="sng" dirty="0">
                <a:latin typeface="+mn-lt"/>
              </a:rPr>
              <a:t>Section Three</a:t>
            </a:r>
          </a:p>
          <a:p>
            <a:pPr>
              <a:defRPr/>
            </a:pPr>
            <a:endParaRPr lang="en-GB" b="1" dirty="0">
              <a:latin typeface="+mn-lt"/>
            </a:endParaRPr>
          </a:p>
          <a:p>
            <a:pPr>
              <a:defRPr/>
            </a:pPr>
            <a:r>
              <a:rPr lang="en-GB" b="1" dirty="0">
                <a:latin typeface="+mn-lt"/>
              </a:rPr>
              <a:t>Safeguarding and Welfare requirements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323528" y="1340768"/>
            <a:ext cx="8353425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eaLnBrk="1" hangingPunct="1">
              <a:defRPr/>
            </a:pPr>
            <a:endParaRPr lang="en-GB" altLang="en-US" sz="2800" dirty="0">
              <a:solidFill>
                <a:srgbClr val="0A387A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800" dirty="0">
                <a:solidFill>
                  <a:srgbClr val="0A387A"/>
                </a:solidFill>
                <a:cs typeface="Arial" charset="0"/>
              </a:rPr>
              <a:t>    </a:t>
            </a:r>
            <a:r>
              <a:rPr lang="en-GB" altLang="en-US" sz="2800" u="sng" dirty="0">
                <a:solidFill>
                  <a:srgbClr val="0A387A"/>
                </a:solidFill>
                <a:cs typeface="Arial" charset="0"/>
              </a:rPr>
              <a:t>3 Prime Areas</a:t>
            </a:r>
            <a:endParaRPr lang="en-GB" altLang="en-US" sz="1600" u="sng" dirty="0">
              <a:solidFill>
                <a:srgbClr val="0A387A"/>
              </a:solidFill>
              <a:cs typeface="Arial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0A387A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Personal, Social &amp; Emotional Development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Communication &amp; Language  Development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Physical Development</a:t>
            </a:r>
          </a:p>
          <a:p>
            <a:pPr algn="ctr" eaLnBrk="1" hangingPunct="1">
              <a:defRPr/>
            </a:pPr>
            <a:endParaRPr lang="en-GB" altLang="en-US" sz="2800" b="1" dirty="0">
              <a:solidFill>
                <a:srgbClr val="0A387A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GB" altLang="en-US" sz="2800" b="1" dirty="0">
              <a:solidFill>
                <a:srgbClr val="0A387A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2800" u="sng" dirty="0">
                <a:solidFill>
                  <a:srgbClr val="0A387A"/>
                </a:solidFill>
                <a:cs typeface="Arial" charset="0"/>
              </a:rPr>
              <a:t>4 Specific Areas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0A387A"/>
              </a:solidFill>
            </a:endParaRPr>
          </a:p>
          <a:p>
            <a:pPr marL="74295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Literacy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Mathematics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Understanding the World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A387A"/>
                </a:solidFill>
              </a:rPr>
              <a:t>Expressive Art &amp; Design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1600" b="1" dirty="0">
                <a:solidFill>
                  <a:srgbClr val="0A387A"/>
                </a:solidFill>
              </a:rPr>
              <a:t>          </a:t>
            </a:r>
          </a:p>
        </p:txBody>
      </p:sp>
      <p:sp>
        <p:nvSpPr>
          <p:cNvPr id="7" name="Rounded Rectangle 6">
            <a:extLst/>
          </p:cNvPr>
          <p:cNvSpPr/>
          <p:nvPr/>
        </p:nvSpPr>
        <p:spPr>
          <a:xfrm>
            <a:off x="323850" y="260350"/>
            <a:ext cx="8353425" cy="8651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A387A"/>
                </a:solidFill>
              </a:rPr>
              <a:t> Section 1 - Learning and Development</a:t>
            </a:r>
          </a:p>
        </p:txBody>
      </p:sp>
      <p:sp>
        <p:nvSpPr>
          <p:cNvPr id="19460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749300" y="4292600"/>
            <a:ext cx="2305050" cy="1477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i="1" dirty="0">
                <a:solidFill>
                  <a:srgbClr val="0A387A"/>
                </a:solidFill>
              </a:rPr>
              <a:t>Prime: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i="1" dirty="0">
                <a:solidFill>
                  <a:srgbClr val="0A387A"/>
                </a:solidFill>
              </a:rPr>
              <a:t>Time sensitive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i="1" dirty="0">
                <a:solidFill>
                  <a:srgbClr val="0A387A"/>
                </a:solidFill>
              </a:rPr>
              <a:t>Universal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i="1" dirty="0">
                <a:solidFill>
                  <a:srgbClr val="0A387A"/>
                </a:solidFill>
              </a:rPr>
              <a:t>Not dependent on the specific areas</a:t>
            </a:r>
          </a:p>
        </p:txBody>
      </p:sp>
      <p:sp>
        <p:nvSpPr>
          <p:cNvPr id="19461" name="TextBox 7">
            <a:extLst/>
          </p:cNvPr>
          <p:cNvSpPr txBox="1">
            <a:spLocks noChangeArrowheads="1"/>
          </p:cNvSpPr>
          <p:nvPr/>
        </p:nvSpPr>
        <p:spPr bwMode="auto">
          <a:xfrm>
            <a:off x="4430713" y="4300538"/>
            <a:ext cx="2182812" cy="1476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i="1" dirty="0">
                <a:solidFill>
                  <a:srgbClr val="0A387A"/>
                </a:solidFill>
              </a:rPr>
              <a:t>Specific: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i="1" dirty="0">
                <a:solidFill>
                  <a:srgbClr val="0A387A"/>
                </a:solidFill>
              </a:rPr>
              <a:t>Less time sensitive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i="1" dirty="0">
                <a:solidFill>
                  <a:srgbClr val="0A387A"/>
                </a:solidFill>
              </a:rPr>
              <a:t>Culturally specific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i="1" dirty="0">
                <a:solidFill>
                  <a:srgbClr val="0A387A"/>
                </a:solidFill>
              </a:rPr>
              <a:t>Dependent on the prime areas</a:t>
            </a:r>
          </a:p>
        </p:txBody>
      </p:sp>
      <p:sp>
        <p:nvSpPr>
          <p:cNvPr id="14342" name="AutoShape 7" descr="Benefits of outdoor play in the early years - Boys &amp; Girls Nursery"/>
          <p:cNvSpPr>
            <a:spLocks noChangeAspect="1" noChangeArrowheads="1"/>
          </p:cNvSpPr>
          <p:nvPr/>
        </p:nvSpPr>
        <p:spPr bwMode="auto">
          <a:xfrm>
            <a:off x="63500" y="-136525"/>
            <a:ext cx="18383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A387A"/>
              </a:solidFill>
            </a:endParaRPr>
          </a:p>
        </p:txBody>
      </p:sp>
      <p:sp>
        <p:nvSpPr>
          <p:cNvPr id="14343" name="AutoShape 9" descr="Benefits of outdoor play in the early years - Boys &amp; Girls Nursery"/>
          <p:cNvSpPr>
            <a:spLocks noChangeAspect="1" noChangeArrowheads="1"/>
          </p:cNvSpPr>
          <p:nvPr/>
        </p:nvSpPr>
        <p:spPr bwMode="auto">
          <a:xfrm>
            <a:off x="215900" y="15875"/>
            <a:ext cx="18383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A387A"/>
              </a:solidFill>
            </a:endParaRPr>
          </a:p>
        </p:txBody>
      </p:sp>
      <p:sp>
        <p:nvSpPr>
          <p:cNvPr id="14344" name="AutoShape 11" descr="Importance of Play in Early Childhood (9 Benefits &amp; Infographic)"/>
          <p:cNvSpPr>
            <a:spLocks noChangeAspect="1" noChangeArrowheads="1"/>
          </p:cNvSpPr>
          <p:nvPr/>
        </p:nvSpPr>
        <p:spPr bwMode="auto">
          <a:xfrm>
            <a:off x="63500" y="-136525"/>
            <a:ext cx="2581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A387A"/>
              </a:solidFill>
            </a:endParaRPr>
          </a:p>
        </p:txBody>
      </p:sp>
      <p:sp>
        <p:nvSpPr>
          <p:cNvPr id="14345" name="AutoShape 13" descr="Importance of Play in Early Childhood (9 Benefits &amp; Infographic)"/>
          <p:cNvSpPr>
            <a:spLocks noChangeAspect="1" noChangeArrowheads="1"/>
          </p:cNvSpPr>
          <p:nvPr/>
        </p:nvSpPr>
        <p:spPr bwMode="auto">
          <a:xfrm>
            <a:off x="215900" y="15875"/>
            <a:ext cx="2581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A387A"/>
              </a:solidFill>
            </a:endParaRPr>
          </a:p>
        </p:txBody>
      </p:sp>
      <p:pic>
        <p:nvPicPr>
          <p:cNvPr id="143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292600"/>
            <a:ext cx="12461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401638" y="207963"/>
            <a:ext cx="8353425" cy="9175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Section 2 - Assessment</a:t>
            </a:r>
          </a:p>
        </p:txBody>
      </p:sp>
      <p:sp>
        <p:nvSpPr>
          <p:cNvPr id="6" name="Rounded Rectangle 5">
            <a:extLst/>
          </p:cNvPr>
          <p:cNvSpPr/>
          <p:nvPr/>
        </p:nvSpPr>
        <p:spPr>
          <a:xfrm>
            <a:off x="428625" y="3500438"/>
            <a:ext cx="3167063" cy="720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Formative</a:t>
            </a:r>
          </a:p>
        </p:txBody>
      </p:sp>
      <p:sp>
        <p:nvSpPr>
          <p:cNvPr id="7" name="Rounded Rectangle 6">
            <a:extLst/>
          </p:cNvPr>
          <p:cNvSpPr/>
          <p:nvPr/>
        </p:nvSpPr>
        <p:spPr>
          <a:xfrm>
            <a:off x="3781425" y="3500438"/>
            <a:ext cx="3167063" cy="720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3600" b="1" dirty="0">
                <a:solidFill>
                  <a:schemeClr val="tx1"/>
                </a:solidFill>
              </a:rPr>
              <a:t>Summative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69900" y="1341438"/>
            <a:ext cx="8351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Assessment plays an important part in helping parents, carers and practitioners to recognise children’s progress, understand their needs, and to plan activities and support</a:t>
            </a:r>
            <a:r>
              <a:rPr lang="en-GB" altLang="en-US" sz="1600" dirty="0"/>
              <a:t>. 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684213" y="4437063"/>
            <a:ext cx="3240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Formative, or ongoing, assessment is  integral to the learning and development process. 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4067175" y="4597400"/>
            <a:ext cx="2881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+mn-lt"/>
              </a:rPr>
              <a:t>Summative Assessments to be  completed by practitioners at  relevant times</a:t>
            </a:r>
            <a:r>
              <a:rPr lang="en-GB" altLang="en-US" sz="1400" dirty="0"/>
              <a:t>:</a:t>
            </a:r>
          </a:p>
        </p:txBody>
      </p:sp>
      <p:sp>
        <p:nvSpPr>
          <p:cNvPr id="8" name="Rounded Rectangle 7">
            <a:extLst/>
          </p:cNvPr>
          <p:cNvSpPr/>
          <p:nvPr/>
        </p:nvSpPr>
        <p:spPr>
          <a:xfrm>
            <a:off x="468313" y="2265363"/>
            <a:ext cx="6335712" cy="1101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IMPORTANT REMINDER: 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Assessment should not entail prolonged breaks from 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interaction with children, nor require excessive paperwork </a:t>
            </a:r>
          </a:p>
        </p:txBody>
      </p:sp>
      <p:pic>
        <p:nvPicPr>
          <p:cNvPr id="1536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05038"/>
            <a:ext cx="1873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/>
          </p:cNvPr>
          <p:cNvSpPr/>
          <p:nvPr/>
        </p:nvSpPr>
        <p:spPr>
          <a:xfrm>
            <a:off x="611188" y="107950"/>
            <a:ext cx="8353425" cy="7286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2400" b="1" dirty="0">
                <a:solidFill>
                  <a:srgbClr val="0A387A"/>
                </a:solidFill>
              </a:rPr>
              <a:t>(Section 2) </a:t>
            </a:r>
            <a:r>
              <a:rPr lang="en-GB" altLang="en-US" sz="3600" b="1" dirty="0">
                <a:solidFill>
                  <a:srgbClr val="0A387A"/>
                </a:solidFill>
              </a:rPr>
              <a:t>Ongoing Formative Assessment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7448" r="27403" b="4950"/>
          <a:stretch>
            <a:fillRect/>
          </a:stretch>
        </p:blipFill>
        <p:spPr bwMode="auto">
          <a:xfrm>
            <a:off x="1060450" y="908050"/>
            <a:ext cx="62484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-11113" y="5445125"/>
            <a:ext cx="479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A387A"/>
                </a:solidFill>
              </a:rPr>
              <a:t>Credit: Julian Grenier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A387A"/>
                </a:solidFill>
              </a:rPr>
              <a:t>“Working with the revised EYFS: Principles into Practice</a:t>
            </a:r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6875463" y="5157788"/>
            <a:ext cx="22685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gcc-powerpoint-template-with-values">
  <a:themeElements>
    <a:clrScheme name="GCC">
      <a:dk1>
        <a:srgbClr val="0A387A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8057</TotalTime>
  <Words>1467</Words>
  <Application>Microsoft Office PowerPoint</Application>
  <PresentationFormat>On-screen Show (4:3)</PresentationFormat>
  <Paragraphs>219</Paragraphs>
  <Slides>25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gcc-powerpoint-template-with-values</vt:lpstr>
      <vt:lpstr>Welcome 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check at age two  Reception Baseline Assessment  EYFS Profile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Seven Features of Effective Practice</vt:lpstr>
      <vt:lpstr>Development matters</vt:lpstr>
      <vt:lpstr>Three Age Bands for Assessment </vt:lpstr>
      <vt:lpstr>PowerPoint Presentation</vt:lpstr>
      <vt:lpstr>PowerPoint Presentation</vt:lpstr>
      <vt:lpstr>PowerPoint Presentation</vt:lpstr>
      <vt:lpstr>What next?  CCatCath</vt:lpstr>
      <vt:lpstr>Thank you for listening  CCatCath</vt:lpstr>
    </vt:vector>
  </TitlesOfParts>
  <Company>Gloucestershire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kljones</dc:creator>
  <cp:lastModifiedBy>DAVENPORT, Catherine</cp:lastModifiedBy>
  <cp:revision>508</cp:revision>
  <cp:lastPrinted>2019-11-20T09:10:24Z</cp:lastPrinted>
  <dcterms:created xsi:type="dcterms:W3CDTF">2012-03-04T15:17:42Z</dcterms:created>
  <dcterms:modified xsi:type="dcterms:W3CDTF">2021-09-14T07:57:56Z</dcterms:modified>
</cp:coreProperties>
</file>