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31"/>
  </p:notesMasterIdLst>
  <p:sldIdLst>
    <p:sldId id="256" r:id="rId2"/>
    <p:sldId id="332" r:id="rId3"/>
    <p:sldId id="368" r:id="rId4"/>
    <p:sldId id="306" r:id="rId5"/>
    <p:sldId id="300" r:id="rId6"/>
    <p:sldId id="302" r:id="rId7"/>
    <p:sldId id="303" r:id="rId8"/>
    <p:sldId id="305" r:id="rId9"/>
    <p:sldId id="309" r:id="rId10"/>
    <p:sldId id="387" r:id="rId11"/>
    <p:sldId id="404" r:id="rId12"/>
    <p:sldId id="312" r:id="rId13"/>
    <p:sldId id="410" r:id="rId14"/>
    <p:sldId id="406" r:id="rId15"/>
    <p:sldId id="415" r:id="rId16"/>
    <p:sldId id="418" r:id="rId17"/>
    <p:sldId id="413" r:id="rId18"/>
    <p:sldId id="419" r:id="rId19"/>
    <p:sldId id="389" r:id="rId20"/>
    <p:sldId id="408" r:id="rId21"/>
    <p:sldId id="314" r:id="rId22"/>
    <p:sldId id="405" r:id="rId23"/>
    <p:sldId id="318" r:id="rId24"/>
    <p:sldId id="407" r:id="rId25"/>
    <p:sldId id="420" r:id="rId26"/>
    <p:sldId id="385" r:id="rId27"/>
    <p:sldId id="383" r:id="rId28"/>
    <p:sldId id="378" r:id="rId29"/>
    <p:sldId id="310" r:id="rId30"/>
  </p:sldIdLst>
  <p:sldSz cx="9144000" cy="6858000" type="screen4x3"/>
  <p:notesSz cx="6669088" cy="987266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FF9900"/>
    <a:srgbClr val="0033CC"/>
    <a:srgbClr val="262699"/>
    <a:srgbClr val="33CCC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2975" autoAdjust="0"/>
    <p:restoredTop sz="90971" autoAdjust="0"/>
  </p:normalViewPr>
  <p:slideViewPr>
    <p:cSldViewPr>
      <p:cViewPr varScale="1">
        <p:scale>
          <a:sx n="86" d="100"/>
          <a:sy n="86" d="100"/>
        </p:scale>
        <p:origin x="773" y="7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2562"/>
    </p:cViewPr>
  </p:sorterViewPr>
  <p:notesViewPr>
    <p:cSldViewPr>
      <p:cViewPr varScale="1">
        <p:scale>
          <a:sx n="56" d="100"/>
          <a:sy n="56" d="100"/>
        </p:scale>
        <p:origin x="-2622" y="-96"/>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51219C2-819A-4BEF-9A06-C623E0A7DB0F}"/>
              </a:ext>
            </a:extLst>
          </p:cNvPr>
          <p:cNvSpPr>
            <a:spLocks noGrp="1"/>
          </p:cNvSpPr>
          <p:nvPr>
            <p:ph type="hdr" sz="quarter"/>
          </p:nvPr>
        </p:nvSpPr>
        <p:spPr>
          <a:xfrm>
            <a:off x="0" y="0"/>
            <a:ext cx="2889250" cy="493713"/>
          </a:xfrm>
          <a:prstGeom prst="rect">
            <a:avLst/>
          </a:prstGeom>
        </p:spPr>
        <p:txBody>
          <a:bodyPr vert="horz" lIns="94787" tIns="47393" rIns="94787" bIns="47393"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27F0B01B-53E0-4CDB-901A-5692082F3FA2}"/>
              </a:ext>
            </a:extLst>
          </p:cNvPr>
          <p:cNvSpPr>
            <a:spLocks noGrp="1"/>
          </p:cNvSpPr>
          <p:nvPr>
            <p:ph type="dt" idx="1"/>
          </p:nvPr>
        </p:nvSpPr>
        <p:spPr>
          <a:xfrm>
            <a:off x="3778250" y="0"/>
            <a:ext cx="2889250" cy="493713"/>
          </a:xfrm>
          <a:prstGeom prst="rect">
            <a:avLst/>
          </a:prstGeom>
        </p:spPr>
        <p:txBody>
          <a:bodyPr vert="horz" lIns="94787" tIns="47393" rIns="94787" bIns="47393" rtlCol="0"/>
          <a:lstStyle>
            <a:lvl1pPr algn="r" eaLnBrk="1" fontAlgn="auto" hangingPunct="1">
              <a:spcBef>
                <a:spcPts val="0"/>
              </a:spcBef>
              <a:spcAft>
                <a:spcPts val="0"/>
              </a:spcAft>
              <a:defRPr sz="1200">
                <a:latin typeface="+mn-lt"/>
              </a:defRPr>
            </a:lvl1pPr>
          </a:lstStyle>
          <a:p>
            <a:pPr>
              <a:defRPr/>
            </a:pPr>
            <a:fld id="{461E280A-C9DD-4060-809B-E5E53A56B4FE}" type="datetimeFigureOut">
              <a:rPr lang="en-GB"/>
              <a:pPr>
                <a:defRPr/>
              </a:pPr>
              <a:t>13/09/2021</a:t>
            </a:fld>
            <a:endParaRPr lang="en-GB" dirty="0"/>
          </a:p>
        </p:txBody>
      </p:sp>
      <p:sp>
        <p:nvSpPr>
          <p:cNvPr id="4" name="Slide Image Placeholder 3">
            <a:extLst>
              <a:ext uri="{FF2B5EF4-FFF2-40B4-BE49-F238E27FC236}">
                <a16:creationId xmlns:a16="http://schemas.microsoft.com/office/drawing/2014/main" id="{6C464BCB-EF59-4450-9A18-9887CC130F38}"/>
              </a:ext>
            </a:extLst>
          </p:cNvPr>
          <p:cNvSpPr>
            <a:spLocks noGrp="1" noRot="1" noChangeAspect="1"/>
          </p:cNvSpPr>
          <p:nvPr>
            <p:ph type="sldImg" idx="2"/>
          </p:nvPr>
        </p:nvSpPr>
        <p:spPr>
          <a:xfrm>
            <a:off x="866775" y="741363"/>
            <a:ext cx="4935538" cy="3702050"/>
          </a:xfrm>
          <a:prstGeom prst="rect">
            <a:avLst/>
          </a:prstGeom>
          <a:noFill/>
          <a:ln w="12700">
            <a:solidFill>
              <a:prstClr val="black"/>
            </a:solidFill>
          </a:ln>
        </p:spPr>
        <p:txBody>
          <a:bodyPr vert="horz" lIns="94787" tIns="47393" rIns="94787" bIns="47393" rtlCol="0" anchor="ctr"/>
          <a:lstStyle/>
          <a:p>
            <a:pPr lvl="0"/>
            <a:endParaRPr lang="en-GB" noProof="0" dirty="0"/>
          </a:p>
        </p:txBody>
      </p:sp>
      <p:sp>
        <p:nvSpPr>
          <p:cNvPr id="5" name="Notes Placeholder 4">
            <a:extLst>
              <a:ext uri="{FF2B5EF4-FFF2-40B4-BE49-F238E27FC236}">
                <a16:creationId xmlns:a16="http://schemas.microsoft.com/office/drawing/2014/main" id="{E700040B-5818-4C41-A9C3-B009D166AC3D}"/>
              </a:ext>
            </a:extLst>
          </p:cNvPr>
          <p:cNvSpPr>
            <a:spLocks noGrp="1"/>
          </p:cNvSpPr>
          <p:nvPr>
            <p:ph type="body" sz="quarter" idx="3"/>
          </p:nvPr>
        </p:nvSpPr>
        <p:spPr>
          <a:xfrm>
            <a:off x="666750" y="4691063"/>
            <a:ext cx="5335588" cy="4440237"/>
          </a:xfrm>
          <a:prstGeom prst="rect">
            <a:avLst/>
          </a:prstGeom>
        </p:spPr>
        <p:txBody>
          <a:bodyPr vert="horz" lIns="94787" tIns="47393" rIns="94787" bIns="4739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ECA7293A-3103-45A1-BFFE-021EC70AFF87}"/>
              </a:ext>
            </a:extLst>
          </p:cNvPr>
          <p:cNvSpPr>
            <a:spLocks noGrp="1"/>
          </p:cNvSpPr>
          <p:nvPr>
            <p:ph type="ftr" sz="quarter" idx="4"/>
          </p:nvPr>
        </p:nvSpPr>
        <p:spPr>
          <a:xfrm>
            <a:off x="0" y="9377363"/>
            <a:ext cx="2889250" cy="493712"/>
          </a:xfrm>
          <a:prstGeom prst="rect">
            <a:avLst/>
          </a:prstGeom>
        </p:spPr>
        <p:txBody>
          <a:bodyPr vert="horz" lIns="94787" tIns="47393" rIns="94787" bIns="47393"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FC00A188-8E9D-43E0-95CD-F6D32FD71BF0}"/>
              </a:ext>
            </a:extLst>
          </p:cNvPr>
          <p:cNvSpPr>
            <a:spLocks noGrp="1"/>
          </p:cNvSpPr>
          <p:nvPr>
            <p:ph type="sldNum" sz="quarter" idx="5"/>
          </p:nvPr>
        </p:nvSpPr>
        <p:spPr>
          <a:xfrm>
            <a:off x="3778250" y="9377363"/>
            <a:ext cx="2889250" cy="493712"/>
          </a:xfrm>
          <a:prstGeom prst="rect">
            <a:avLst/>
          </a:prstGeom>
        </p:spPr>
        <p:txBody>
          <a:bodyPr vert="horz" wrap="square" lIns="94787" tIns="47393" rIns="94787" bIns="47393" numCol="1" anchor="b" anchorCtr="0" compatLnSpc="1">
            <a:prstTxWarp prst="textNoShape">
              <a:avLst/>
            </a:prstTxWarp>
          </a:bodyPr>
          <a:lstStyle>
            <a:lvl1pPr algn="r" eaLnBrk="1" hangingPunct="1">
              <a:defRPr sz="1200">
                <a:latin typeface="Calibri" panose="020F0502020204030204" pitchFamily="34" charset="0"/>
              </a:defRPr>
            </a:lvl1pPr>
          </a:lstStyle>
          <a:p>
            <a:fld id="{298992B0-CE25-4697-8F40-BA512DC0688C}"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6CDBEEA6-F0F4-4950-8B08-D38C5B3F1E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835C9C6A-0A1D-4342-88ED-E96923CB37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8916" name="Slide Number Placeholder 3">
            <a:extLst>
              <a:ext uri="{FF2B5EF4-FFF2-40B4-BE49-F238E27FC236}">
                <a16:creationId xmlns:a16="http://schemas.microsoft.com/office/drawing/2014/main" id="{1FC1A89E-EB92-49B9-94C4-E9F51524AF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2A93CB-C4B9-4FAC-8E46-9EF3EB781CC7}" type="slidenum">
              <a:rPr lang="en-GB" altLang="en-US"/>
              <a:pPr>
                <a:spcBef>
                  <a:spcPct val="0"/>
                </a:spcBef>
              </a:pPr>
              <a:t>1</a:t>
            </a:fld>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1F629B8-3BB4-44AD-A718-5E95DE66AE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99D1BF35-D1E5-42D3-8569-AA7AD0F26E0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8132" name="Slide Number Placeholder 3">
            <a:extLst>
              <a:ext uri="{FF2B5EF4-FFF2-40B4-BE49-F238E27FC236}">
                <a16:creationId xmlns:a16="http://schemas.microsoft.com/office/drawing/2014/main" id="{74B1F42F-BCBB-4AE4-9575-B2957026937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19242F-2D94-40AE-B843-5B0417A129D9}" type="slidenum">
              <a:rPr lang="en-GB" altLang="en-US"/>
              <a:pPr>
                <a:spcBef>
                  <a:spcPct val="0"/>
                </a:spcBef>
              </a:pPr>
              <a:t>10</a:t>
            </a:fld>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1C8F7A1-F9BE-4212-86B6-3E6747473D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E07166E6-D098-4CB8-90FE-29C81F3F83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altLang="en-US"/>
          </a:p>
        </p:txBody>
      </p:sp>
      <p:sp>
        <p:nvSpPr>
          <p:cNvPr id="49156" name="Slide Number Placeholder 3">
            <a:extLst>
              <a:ext uri="{FF2B5EF4-FFF2-40B4-BE49-F238E27FC236}">
                <a16:creationId xmlns:a16="http://schemas.microsoft.com/office/drawing/2014/main" id="{1D315384-1A23-4676-9E2A-AADD3FCCFF8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D785341-B4F7-414F-A548-30874A8CF007}" type="slidenum">
              <a:rPr lang="en-GB" altLang="en-US">
                <a:solidFill>
                  <a:srgbClr val="000000"/>
                </a:solidFill>
              </a:rPr>
              <a:pPr>
                <a:spcBef>
                  <a:spcPct val="0"/>
                </a:spcBef>
              </a:pPr>
              <a:t>11</a:t>
            </a:fld>
            <a:endParaRPr lang="en-GB" alt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3BFC7684-F69A-451F-AA74-33BE3B483A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8FB377B0-217D-4CB0-BC22-67F17B325A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0180" name="Slide Number Placeholder 3">
            <a:extLst>
              <a:ext uri="{FF2B5EF4-FFF2-40B4-BE49-F238E27FC236}">
                <a16:creationId xmlns:a16="http://schemas.microsoft.com/office/drawing/2014/main" id="{F2FBCE84-5521-4E7D-9B0A-DF976CB7DC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50AC7E-2592-4EBC-BEBF-03C13FBB954C}" type="slidenum">
              <a:rPr lang="en-GB" altLang="en-US"/>
              <a:pPr>
                <a:spcBef>
                  <a:spcPct val="0"/>
                </a:spcBef>
              </a:pPr>
              <a:t>12</a:t>
            </a:fld>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BF56C68D-E8D1-4906-BF07-93B03407DF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34E4839C-1D55-4902-9A65-27C7D0FDD3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1204" name="Slide Number Placeholder 3">
            <a:extLst>
              <a:ext uri="{FF2B5EF4-FFF2-40B4-BE49-F238E27FC236}">
                <a16:creationId xmlns:a16="http://schemas.microsoft.com/office/drawing/2014/main" id="{8D0B96F6-9B46-430B-B950-446149FD0C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B285AA-1DF7-485D-B5BD-F88D58B8B75A}" type="slidenum">
              <a:rPr lang="en-GB" altLang="en-US"/>
              <a:pPr>
                <a:spcBef>
                  <a:spcPct val="0"/>
                </a:spcBef>
              </a:pPr>
              <a:t>19</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743995DD-62E8-4FD1-82FD-F207FCB3C09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E877BB9D-8A2E-4E78-B7D9-5BCB21AA334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2228" name="Slide Number Placeholder 3">
            <a:extLst>
              <a:ext uri="{FF2B5EF4-FFF2-40B4-BE49-F238E27FC236}">
                <a16:creationId xmlns:a16="http://schemas.microsoft.com/office/drawing/2014/main" id="{5A81B5F4-7C3B-412F-A2F6-DBC33164650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FF2AA5A-3371-4332-A5DC-EB4A1473EEBB}" type="slidenum">
              <a:rPr lang="en-GB" altLang="en-US"/>
              <a:pPr>
                <a:spcBef>
                  <a:spcPct val="0"/>
                </a:spcBef>
              </a:pPr>
              <a:t>20</a:t>
            </a:fld>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A90F104B-7F33-42EF-9DE6-49E8E2427E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B869A4A9-9B49-4AA1-8A6D-F519A9563C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3252" name="Slide Number Placeholder 3">
            <a:extLst>
              <a:ext uri="{FF2B5EF4-FFF2-40B4-BE49-F238E27FC236}">
                <a16:creationId xmlns:a16="http://schemas.microsoft.com/office/drawing/2014/main" id="{04395205-5113-44E1-BDAB-C15CDF0CCE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8C6799-6744-4702-BD9A-B63988EA3F74}" type="slidenum">
              <a:rPr lang="en-GB" altLang="en-US"/>
              <a:pPr>
                <a:spcBef>
                  <a:spcPct val="0"/>
                </a:spcBef>
              </a:pPr>
              <a:t>21</a:t>
            </a:fld>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FEF5EF64-6D92-4BD7-BFCE-B860685A4DB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B4FB585B-1414-4EF0-BF34-0C196437F6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4276" name="Slide Number Placeholder 3">
            <a:extLst>
              <a:ext uri="{FF2B5EF4-FFF2-40B4-BE49-F238E27FC236}">
                <a16:creationId xmlns:a16="http://schemas.microsoft.com/office/drawing/2014/main" id="{EF85BF28-C7C7-415F-9642-0F00393DAF2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41E66F-8CBE-46FF-BD13-3C9860FBBC24}" type="slidenum">
              <a:rPr lang="en-GB" altLang="en-US"/>
              <a:pPr>
                <a:spcBef>
                  <a:spcPct val="0"/>
                </a:spcBef>
              </a:pPr>
              <a:t>23</a:t>
            </a:fld>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2844ED2-422A-4FA8-8967-311E1A23D0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73FEAE9A-B736-4467-8021-589FCE8454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5300" name="Slide Number Placeholder 3">
            <a:extLst>
              <a:ext uri="{FF2B5EF4-FFF2-40B4-BE49-F238E27FC236}">
                <a16:creationId xmlns:a16="http://schemas.microsoft.com/office/drawing/2014/main" id="{EEBA5AD2-A04C-490A-A0FF-39AD3AC5254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B78A7E-66B3-42E1-9F4D-6ECCFD2F72D8}" type="slidenum">
              <a:rPr lang="en-GB" altLang="en-US"/>
              <a:pPr>
                <a:spcBef>
                  <a:spcPct val="0"/>
                </a:spcBef>
              </a:pPr>
              <a:t>24</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28E64395-555B-4F81-93DC-BE8C6C8136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B1AA7313-1863-42A8-85FA-F59A068678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6324" name="Slide Number Placeholder 3">
            <a:extLst>
              <a:ext uri="{FF2B5EF4-FFF2-40B4-BE49-F238E27FC236}">
                <a16:creationId xmlns:a16="http://schemas.microsoft.com/office/drawing/2014/main" id="{CF67E238-5637-4B43-BEA2-8EA8E6596A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3EEF968-C198-4639-842C-42410F0F27B1}" type="slidenum">
              <a:rPr lang="en-GB" altLang="en-US"/>
              <a:pPr>
                <a:spcBef>
                  <a:spcPct val="0"/>
                </a:spcBef>
              </a:pPr>
              <a:t>26</a:t>
            </a:fld>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D667D15C-43D3-41E4-909B-8AA6F8554E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DEE28B00-F7A7-4E81-A99D-6ED251693B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7348" name="Slide Number Placeholder 3">
            <a:extLst>
              <a:ext uri="{FF2B5EF4-FFF2-40B4-BE49-F238E27FC236}">
                <a16:creationId xmlns:a16="http://schemas.microsoft.com/office/drawing/2014/main" id="{87A75856-201A-4B43-AB43-0245EACD9E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E06C1A-82C3-412E-A9F4-B42D05C0B993}" type="slidenum">
              <a:rPr lang="en-GB" altLang="en-US"/>
              <a:pPr>
                <a:spcBef>
                  <a:spcPct val="0"/>
                </a:spcBef>
              </a:pPr>
              <a:t>27</a:t>
            </a:fld>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BD60F4FA-AD3E-4F38-B939-050EA0B0DB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E46E887-0C4F-4A80-95E9-5B535D565D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39940" name="Slide Number Placeholder 3">
            <a:extLst>
              <a:ext uri="{FF2B5EF4-FFF2-40B4-BE49-F238E27FC236}">
                <a16:creationId xmlns:a16="http://schemas.microsoft.com/office/drawing/2014/main" id="{E5484CCA-EFE0-49C6-A40A-965A2C4D81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913B3A5-60CE-44B7-A99A-06187F95CA35}" type="slidenum">
              <a:rPr lang="en-GB" altLang="en-US"/>
              <a:pPr>
                <a:spcBef>
                  <a:spcPct val="0"/>
                </a:spcBef>
              </a:pPr>
              <a:t>2</a:t>
            </a:fld>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14859CF3-4DD2-4133-BA89-817B8E4889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6A7F75A3-462F-4E8E-9196-04780651E1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58372" name="Slide Number Placeholder 3">
            <a:extLst>
              <a:ext uri="{FF2B5EF4-FFF2-40B4-BE49-F238E27FC236}">
                <a16:creationId xmlns:a16="http://schemas.microsoft.com/office/drawing/2014/main" id="{B7FEC96E-DE4B-488D-B6D2-5BB0A376D56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5776C5-8046-457A-A25D-555839FF4F1C}" type="slidenum">
              <a:rPr lang="en-GB" altLang="en-US"/>
              <a:pPr>
                <a:spcBef>
                  <a:spcPct val="0"/>
                </a:spcBef>
              </a:pPr>
              <a:t>28</a:t>
            </a:fld>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6429C534-C579-4469-A0B0-192D3E02774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7AD0F717-164D-4D20-A7A8-E7F3155868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59396" name="Slide Number Placeholder 3">
            <a:extLst>
              <a:ext uri="{FF2B5EF4-FFF2-40B4-BE49-F238E27FC236}">
                <a16:creationId xmlns:a16="http://schemas.microsoft.com/office/drawing/2014/main" id="{1DD49B02-6478-477C-B73C-E824F084E68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EACE0A-6ECE-4065-832B-FB339809B52C}" type="slidenum">
              <a:rPr lang="en-GB" altLang="en-US"/>
              <a:pPr>
                <a:spcBef>
                  <a:spcPct val="0"/>
                </a:spcBef>
              </a:pPr>
              <a:t>29</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164968-275E-44DA-83F8-65CCF00705D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5B39CED2-3A7F-4793-AA56-F93854BDB7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0964" name="Slide Number Placeholder 3">
            <a:extLst>
              <a:ext uri="{FF2B5EF4-FFF2-40B4-BE49-F238E27FC236}">
                <a16:creationId xmlns:a16="http://schemas.microsoft.com/office/drawing/2014/main" id="{75CD8418-45BC-44CE-BFCC-FA35A9EB11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2221E02-8C01-40B0-9A6A-427AFFA861E7}" type="slidenum">
              <a:rPr lang="en-GB" altLang="en-US"/>
              <a:pPr>
                <a:spcBef>
                  <a:spcPct val="0"/>
                </a:spcBef>
              </a:pPr>
              <a:t>3</a:t>
            </a:fld>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D76CD4D3-1132-4CAB-B2D7-F270455187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84C12615-FBBE-4B09-8C4A-557F2F01AA3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1988" name="Slide Number Placeholder 3">
            <a:extLst>
              <a:ext uri="{FF2B5EF4-FFF2-40B4-BE49-F238E27FC236}">
                <a16:creationId xmlns:a16="http://schemas.microsoft.com/office/drawing/2014/main" id="{0CA9615A-100A-43C5-B7DB-0D35BD9BB63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38C8F4B-4792-4D29-A4DA-7230FB62949B}" type="slidenum">
              <a:rPr lang="en-GB" altLang="en-US"/>
              <a:pPr>
                <a:spcBef>
                  <a:spcPct val="0"/>
                </a:spcBef>
              </a:pPr>
              <a:t>4</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32C5C400-AE90-43B7-97A3-1B11373711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67FE2579-33C4-4549-A07F-0042FA4BB4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3012" name="Slide Number Placeholder 3">
            <a:extLst>
              <a:ext uri="{FF2B5EF4-FFF2-40B4-BE49-F238E27FC236}">
                <a16:creationId xmlns:a16="http://schemas.microsoft.com/office/drawing/2014/main" id="{C5F60040-AD50-4C58-B22C-66769FF36B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F696239-C557-4542-8CAB-DC3024FF18AB}" type="slidenum">
              <a:rPr lang="en-GB" altLang="en-US"/>
              <a:pPr>
                <a:spcBef>
                  <a:spcPct val="0"/>
                </a:spcBef>
              </a:pPr>
              <a:t>5</a:t>
            </a:fld>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933EDC2B-5924-45AB-8666-99FB4BA3E1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EA652BFB-8498-48DA-A678-5D39D3037B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4036" name="Slide Number Placeholder 3">
            <a:extLst>
              <a:ext uri="{FF2B5EF4-FFF2-40B4-BE49-F238E27FC236}">
                <a16:creationId xmlns:a16="http://schemas.microsoft.com/office/drawing/2014/main" id="{D3058F7E-B024-4AE1-B53A-66D89891B9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3B25CB4-ED60-417C-B43C-724728304325}" type="slidenum">
              <a:rPr lang="en-GB" altLang="en-US"/>
              <a:pPr>
                <a:spcBef>
                  <a:spcPct val="0"/>
                </a:spcBef>
              </a:pPr>
              <a:t>6</a:t>
            </a:fld>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07DFBB4-4639-4C7A-819F-AE9F88B68C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8437D782-67F0-48B7-8AD3-F9E4FF8F35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5060" name="Slide Number Placeholder 3">
            <a:extLst>
              <a:ext uri="{FF2B5EF4-FFF2-40B4-BE49-F238E27FC236}">
                <a16:creationId xmlns:a16="http://schemas.microsoft.com/office/drawing/2014/main" id="{B2F5D049-F368-4CCF-8551-B8766FDFB25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5D7A2B5-27E8-4003-8299-6FA6CC5B35E3}" type="slidenum">
              <a:rPr lang="en-GB" altLang="en-US"/>
              <a:pPr>
                <a:spcBef>
                  <a:spcPct val="0"/>
                </a:spcBef>
              </a:pPr>
              <a:t>7</a:t>
            </a:fld>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FD27757A-A415-4555-902B-DB642260D9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15B4D387-4832-4E40-B8A8-4146C57632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6084" name="Slide Number Placeholder 3">
            <a:extLst>
              <a:ext uri="{FF2B5EF4-FFF2-40B4-BE49-F238E27FC236}">
                <a16:creationId xmlns:a16="http://schemas.microsoft.com/office/drawing/2014/main" id="{27552E01-4647-4A48-9043-14E8110B4E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945C07-425E-4B5D-9271-3FF35827470D}" type="slidenum">
              <a:rPr lang="en-GB" altLang="en-US"/>
              <a:pPr>
                <a:spcBef>
                  <a:spcPct val="0"/>
                </a:spcBef>
              </a:pPr>
              <a:t>8</a:t>
            </a:fld>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F7C42F2-83D5-4D76-A71B-6DF11651E2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8847A0AC-B0B7-4449-A00B-2CB6B14E9D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47108" name="Slide Number Placeholder 3">
            <a:extLst>
              <a:ext uri="{FF2B5EF4-FFF2-40B4-BE49-F238E27FC236}">
                <a16:creationId xmlns:a16="http://schemas.microsoft.com/office/drawing/2014/main" id="{38E69B0A-3558-4DAE-B4E6-862598550F6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505ABB-9661-4644-81C7-72EED2A3D7E3}" type="slidenum">
              <a:rPr lang="en-GB" altLang="en-US"/>
              <a:pPr>
                <a:spcBef>
                  <a:spcPct val="0"/>
                </a:spcBef>
              </a:pPr>
              <a:t>9</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0"/>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980971A-A373-494D-BF6D-BF64EE59EC88}"/>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14589FE1-5F46-49CB-BFE8-8FD6EC2FE918}" type="datetimeFigureOut">
              <a:rPr lang="en-GB"/>
              <a:pPr>
                <a:defRPr/>
              </a:pPr>
              <a:t>13/09/2021</a:t>
            </a:fld>
            <a:endParaRPr lang="en-GB"/>
          </a:p>
        </p:txBody>
      </p:sp>
      <p:sp>
        <p:nvSpPr>
          <p:cNvPr id="5" name="Footer Placeholder 4">
            <a:extLst>
              <a:ext uri="{FF2B5EF4-FFF2-40B4-BE49-F238E27FC236}">
                <a16:creationId xmlns:a16="http://schemas.microsoft.com/office/drawing/2014/main" id="{6B544D00-8E68-44C0-BF6B-ECE9F2739CFD}"/>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D395A0A1-0E72-4685-B547-B00A5C73CF57}"/>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9A8FE9F1-335B-4D63-8089-28C7AEE79033}" type="slidenum">
              <a:rPr lang="en-GB" altLang="en-US"/>
              <a:pPr/>
              <a:t>‹#›</a:t>
            </a:fld>
            <a:endParaRPr lang="en-GB" altLang="en-US"/>
          </a:p>
        </p:txBody>
      </p:sp>
    </p:spTree>
    <p:extLst>
      <p:ext uri="{BB962C8B-B14F-4D97-AF65-F5344CB8AC3E}">
        <p14:creationId xmlns:p14="http://schemas.microsoft.com/office/powerpoint/2010/main" val="1967941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DB4274-2E6C-42B4-9A59-57E3944DE65E}"/>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DEFACC25-2B52-431D-817E-E0366F8ADFA4}" type="datetimeFigureOut">
              <a:rPr lang="en-GB"/>
              <a:pPr>
                <a:defRPr/>
              </a:pPr>
              <a:t>13/09/2021</a:t>
            </a:fld>
            <a:endParaRPr lang="en-GB"/>
          </a:p>
        </p:txBody>
      </p:sp>
      <p:sp>
        <p:nvSpPr>
          <p:cNvPr id="5" name="Footer Placeholder 4">
            <a:extLst>
              <a:ext uri="{FF2B5EF4-FFF2-40B4-BE49-F238E27FC236}">
                <a16:creationId xmlns:a16="http://schemas.microsoft.com/office/drawing/2014/main" id="{8B4E02A3-D4CE-4044-89AB-A35541C5E29C}"/>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GB"/>
          </a:p>
        </p:txBody>
      </p:sp>
      <p:sp>
        <p:nvSpPr>
          <p:cNvPr id="6" name="Slide Number Placeholder 5">
            <a:extLst>
              <a:ext uri="{FF2B5EF4-FFF2-40B4-BE49-F238E27FC236}">
                <a16:creationId xmlns:a16="http://schemas.microsoft.com/office/drawing/2014/main" id="{B41F9892-C3B1-4E97-AC2D-0803578F9594}"/>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BA876489-4A39-4984-8A25-591E20DFB2FC}" type="slidenum">
              <a:rPr lang="en-GB" altLang="en-US"/>
              <a:pPr/>
              <a:t>‹#›</a:t>
            </a:fld>
            <a:endParaRPr lang="en-GB" altLang="en-US"/>
          </a:p>
        </p:txBody>
      </p:sp>
    </p:spTree>
    <p:extLst>
      <p:ext uri="{BB962C8B-B14F-4D97-AF65-F5344CB8AC3E}">
        <p14:creationId xmlns:p14="http://schemas.microsoft.com/office/powerpoint/2010/main" val="3327779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7F236A-FB1C-41DA-9C56-AEECA22B1C06}"/>
              </a:ext>
            </a:extLst>
          </p:cNvPr>
          <p:cNvSpPr>
            <a:spLocks noGrp="1"/>
          </p:cNvSpPr>
          <p:nvPr>
            <p:ph type="dt" sz="half" idx="10"/>
          </p:nvPr>
        </p:nvSpPr>
        <p:spPr>
          <a:xfrm>
            <a:off x="457200" y="6356350"/>
            <a:ext cx="2133600" cy="365125"/>
          </a:xfrm>
          <a:prstGeom prst="rect">
            <a:avLst/>
          </a:prstGeom>
        </p:spPr>
        <p:txBody>
          <a:bodyPr/>
          <a:lstStyle>
            <a:lvl1pPr eaLnBrk="1" hangingPunct="1">
              <a:defRPr>
                <a:latin typeface="Arial" charset="0"/>
              </a:defRPr>
            </a:lvl1pPr>
          </a:lstStyle>
          <a:p>
            <a:pPr>
              <a:defRPr/>
            </a:pPr>
            <a:fld id="{46DCDAAF-CBDE-497F-87C3-7D7A6F664F67}" type="datetimeFigureOut">
              <a:rPr lang="en-GB"/>
              <a:pPr>
                <a:defRPr/>
              </a:pPr>
              <a:t>13/09/2021</a:t>
            </a:fld>
            <a:endParaRPr lang="en-GB"/>
          </a:p>
        </p:txBody>
      </p:sp>
      <p:sp>
        <p:nvSpPr>
          <p:cNvPr id="3" name="Footer Placeholder 2">
            <a:extLst>
              <a:ext uri="{FF2B5EF4-FFF2-40B4-BE49-F238E27FC236}">
                <a16:creationId xmlns:a16="http://schemas.microsoft.com/office/drawing/2014/main" id="{7C3752A9-3A75-4ACD-9411-C2B2EF4C53EF}"/>
              </a:ext>
            </a:extLst>
          </p:cNvPr>
          <p:cNvSpPr>
            <a:spLocks noGrp="1"/>
          </p:cNvSpPr>
          <p:nvPr>
            <p:ph type="ftr" sz="quarter" idx="11"/>
          </p:nvPr>
        </p:nvSpPr>
        <p:spPr>
          <a:xfrm>
            <a:off x="3124200" y="6356350"/>
            <a:ext cx="2895600" cy="365125"/>
          </a:xfrm>
          <a:prstGeom prst="rect">
            <a:avLst/>
          </a:prstGeom>
        </p:spPr>
        <p:txBody>
          <a:bodyPr/>
          <a:lstStyle>
            <a:lvl1pPr eaLnBrk="1" hangingPunct="1">
              <a:defRPr>
                <a:latin typeface="Arial" charset="0"/>
              </a:defRPr>
            </a:lvl1pPr>
          </a:lstStyle>
          <a:p>
            <a:pPr>
              <a:defRPr/>
            </a:pPr>
            <a:endParaRPr lang="en-GB"/>
          </a:p>
        </p:txBody>
      </p:sp>
      <p:sp>
        <p:nvSpPr>
          <p:cNvPr id="4" name="Slide Number Placeholder 3">
            <a:extLst>
              <a:ext uri="{FF2B5EF4-FFF2-40B4-BE49-F238E27FC236}">
                <a16:creationId xmlns:a16="http://schemas.microsoft.com/office/drawing/2014/main" id="{550736BB-26BB-4598-8FA2-01570C92C7E6}"/>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A07E763A-A18D-4938-869F-26A1C1FE64B8}" type="slidenum">
              <a:rPr lang="en-GB" altLang="en-US"/>
              <a:pPr/>
              <a:t>‹#›</a:t>
            </a:fld>
            <a:endParaRPr lang="en-GB" altLang="en-US"/>
          </a:p>
        </p:txBody>
      </p:sp>
    </p:spTree>
    <p:extLst>
      <p:ext uri="{BB962C8B-B14F-4D97-AF65-F5344CB8AC3E}">
        <p14:creationId xmlns:p14="http://schemas.microsoft.com/office/powerpoint/2010/main" val="2574247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Light">
    <p:spTree>
      <p:nvGrpSpPr>
        <p:cNvPr id="1" name=""/>
        <p:cNvGrpSpPr/>
        <p:nvPr/>
      </p:nvGrpSpPr>
      <p:grpSpPr>
        <a:xfrm>
          <a:off x="0" y="0"/>
          <a:ext cx="0" cy="0"/>
          <a:chOff x="0" y="0"/>
          <a:chExt cx="0" cy="0"/>
        </a:xfrm>
      </p:grpSpPr>
      <p:sp>
        <p:nvSpPr>
          <p:cNvPr id="6" name="Title 1"/>
          <p:cNvSpPr>
            <a:spLocks noGrp="1"/>
          </p:cNvSpPr>
          <p:nvPr>
            <p:ph type="ctrTitle"/>
          </p:nvPr>
        </p:nvSpPr>
        <p:spPr>
          <a:xfrm>
            <a:off x="468000" y="453601"/>
            <a:ext cx="8208000" cy="960000"/>
          </a:xfrm>
        </p:spPr>
        <p:txBody>
          <a:bodyPr>
            <a:normAutofit/>
          </a:bodyPr>
          <a:lstStyle>
            <a:lvl1pPr algn="l">
              <a:defRPr sz="4000" b="1">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Subtitle 2"/>
          <p:cNvSpPr>
            <a:spLocks noGrp="1"/>
          </p:cNvSpPr>
          <p:nvPr>
            <p:ph type="subTitle" idx="1"/>
          </p:nvPr>
        </p:nvSpPr>
        <p:spPr>
          <a:xfrm>
            <a:off x="468000" y="2736000"/>
            <a:ext cx="8208000" cy="1752600"/>
          </a:xfrm>
        </p:spPr>
        <p:txBody>
          <a:bodyPr>
            <a:normAutofit/>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6" name="Text Placeholder 9"/>
          <p:cNvSpPr>
            <a:spLocks noGrp="1"/>
          </p:cNvSpPr>
          <p:nvPr>
            <p:ph type="body" sz="quarter" idx="13"/>
          </p:nvPr>
        </p:nvSpPr>
        <p:spPr>
          <a:xfrm>
            <a:off x="468325" y="1446824"/>
            <a:ext cx="8207375" cy="960000"/>
          </a:xfrm>
        </p:spPr>
        <p:txBody>
          <a:bodyPr>
            <a:normAutofit/>
          </a:bodyPr>
          <a:lstStyle>
            <a:lvl1pPr marL="0" indent="0">
              <a:buNone/>
              <a:defRPr sz="4000">
                <a:solidFill>
                  <a:schemeClr val="tx1"/>
                </a:solidFill>
              </a:defRPr>
            </a:lvl1pPr>
            <a:lvl5pPr marL="1828800" indent="0">
              <a:buNone/>
              <a:defRPr>
                <a:solidFill>
                  <a:schemeClr val="bg1"/>
                </a:solidFill>
              </a:defRPr>
            </a:lvl5pPr>
          </a:lstStyle>
          <a:p>
            <a:pPr lvl="0"/>
            <a:r>
              <a:rPr lang="en-US"/>
              <a:t>Click to edit Master text styles</a:t>
            </a:r>
          </a:p>
        </p:txBody>
      </p:sp>
      <p:sp>
        <p:nvSpPr>
          <p:cNvPr id="5" name="Date Placeholder 3">
            <a:extLst>
              <a:ext uri="{FF2B5EF4-FFF2-40B4-BE49-F238E27FC236}">
                <a16:creationId xmlns:a16="http://schemas.microsoft.com/office/drawing/2014/main" id="{292B0DD3-CC17-42B6-82C6-355A72E69559}"/>
              </a:ext>
            </a:extLst>
          </p:cNvPr>
          <p:cNvSpPr>
            <a:spLocks noGrp="1"/>
          </p:cNvSpPr>
          <p:nvPr>
            <p:ph type="dt" sz="half" idx="14"/>
          </p:nvPr>
        </p:nvSpPr>
        <p:spPr>
          <a:xfrm>
            <a:off x="468313" y="6356350"/>
            <a:ext cx="1233487" cy="365125"/>
          </a:xfrm>
          <a:prstGeom prst="rect">
            <a:avLst/>
          </a:prstGeom>
        </p:spPr>
        <p:txBody>
          <a:bodyPr/>
          <a:lstStyle>
            <a:lvl1pPr eaLnBrk="1" hangingPunct="1">
              <a:defRPr>
                <a:solidFill>
                  <a:schemeClr val="bg1"/>
                </a:solidFill>
                <a:latin typeface="Arial" charset="0"/>
              </a:defRPr>
            </a:lvl1pPr>
          </a:lstStyle>
          <a:p>
            <a:pPr>
              <a:defRPr/>
            </a:pPr>
            <a:fld id="{991ABCC0-5A43-4619-B596-2870C334F52B}" type="datetimeFigureOut">
              <a:rPr lang="en-US"/>
              <a:pPr>
                <a:defRPr/>
              </a:pPr>
              <a:t>9/13/2021</a:t>
            </a:fld>
            <a:endParaRPr lang="en-US"/>
          </a:p>
        </p:txBody>
      </p:sp>
      <p:sp>
        <p:nvSpPr>
          <p:cNvPr id="8" name="Footer Placeholder 4">
            <a:extLst>
              <a:ext uri="{FF2B5EF4-FFF2-40B4-BE49-F238E27FC236}">
                <a16:creationId xmlns:a16="http://schemas.microsoft.com/office/drawing/2014/main" id="{B9035B8F-3233-4025-B14C-206C2C3ADB81}"/>
              </a:ext>
            </a:extLst>
          </p:cNvPr>
          <p:cNvSpPr>
            <a:spLocks noGrp="1"/>
          </p:cNvSpPr>
          <p:nvPr>
            <p:ph type="ftr" sz="quarter" idx="15"/>
          </p:nvPr>
        </p:nvSpPr>
        <p:spPr>
          <a:xfrm>
            <a:off x="1881188" y="6356350"/>
            <a:ext cx="2895600" cy="365125"/>
          </a:xfrm>
          <a:prstGeom prst="rect">
            <a:avLst/>
          </a:prstGeom>
        </p:spPr>
        <p:txBody>
          <a:bodyPr/>
          <a:lstStyle>
            <a:lvl1pPr eaLnBrk="1" hangingPunct="1">
              <a:defRPr>
                <a:solidFill>
                  <a:schemeClr val="bg1"/>
                </a:solidFill>
                <a:latin typeface="Arial" charset="0"/>
              </a:defRPr>
            </a:lvl1pPr>
          </a:lstStyle>
          <a:p>
            <a:pPr>
              <a:defRPr/>
            </a:pPr>
            <a:endParaRPr lang="en-US"/>
          </a:p>
        </p:txBody>
      </p:sp>
      <p:sp>
        <p:nvSpPr>
          <p:cNvPr id="9" name="Slide Number Placeholder 5">
            <a:extLst>
              <a:ext uri="{FF2B5EF4-FFF2-40B4-BE49-F238E27FC236}">
                <a16:creationId xmlns:a16="http://schemas.microsoft.com/office/drawing/2014/main" id="{922377B8-B4E4-4E3D-B6B3-C87539B03A82}"/>
              </a:ext>
            </a:extLst>
          </p:cNvPr>
          <p:cNvSpPr>
            <a:spLocks noGrp="1"/>
          </p:cNvSpPr>
          <p:nvPr>
            <p:ph type="sldNum" sz="quarter" idx="16"/>
          </p:nvPr>
        </p:nvSpPr>
        <p:spPr>
          <a:xfrm>
            <a:off x="4956175" y="6356350"/>
            <a:ext cx="12541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chemeClr val="bg1"/>
                </a:solidFill>
              </a:defRPr>
            </a:lvl1pPr>
          </a:lstStyle>
          <a:p>
            <a:fld id="{90D96075-7345-444F-A4E0-C6A6C412D485}" type="slidenum">
              <a:rPr lang="en-US" altLang="en-US"/>
              <a:pPr/>
              <a:t>‹#›</a:t>
            </a:fld>
            <a:endParaRPr lang="en-US" altLang="en-US"/>
          </a:p>
        </p:txBody>
      </p:sp>
    </p:spTree>
    <p:extLst>
      <p:ext uri="{BB962C8B-B14F-4D97-AF65-F5344CB8AC3E}">
        <p14:creationId xmlns:p14="http://schemas.microsoft.com/office/powerpoint/2010/main" val="874089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88000"/>
            <a:ext cx="8229600" cy="864000"/>
          </a:xfrm>
        </p:spPr>
        <p:txBody>
          <a:bodyPr/>
          <a:lstStyle/>
          <a:p>
            <a:r>
              <a:rPr lang="en-US"/>
              <a:t>Click to edit Master title style</a:t>
            </a:r>
            <a:endParaRPr lang="en-GB" dirty="0"/>
          </a:p>
        </p:txBody>
      </p:sp>
      <p:sp>
        <p:nvSpPr>
          <p:cNvPr id="7" name="Text Placeholder 6"/>
          <p:cNvSpPr>
            <a:spLocks noGrp="1"/>
          </p:cNvSpPr>
          <p:nvPr>
            <p:ph type="body" sz="quarter" idx="13"/>
          </p:nvPr>
        </p:nvSpPr>
        <p:spPr>
          <a:xfrm>
            <a:off x="462769" y="1879219"/>
            <a:ext cx="8218487" cy="40242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0"/>
          <p:cNvSpPr>
            <a:spLocks noGrp="1"/>
          </p:cNvSpPr>
          <p:nvPr>
            <p:ph type="body" sz="quarter" idx="14"/>
          </p:nvPr>
        </p:nvSpPr>
        <p:spPr>
          <a:xfrm>
            <a:off x="462769" y="1202667"/>
            <a:ext cx="8218487" cy="576000"/>
          </a:xfrm>
        </p:spPr>
        <p:txBody>
          <a:bodyPr/>
          <a:lstStyle>
            <a:lvl1pPr marL="0" indent="0">
              <a:buNone/>
              <a:defRPr b="1"/>
            </a:lvl1pPr>
          </a:lstStyle>
          <a:p>
            <a:pPr lvl="0"/>
            <a:r>
              <a:rPr lang="en-US"/>
              <a:t>Click to edit Master text styles</a:t>
            </a:r>
          </a:p>
        </p:txBody>
      </p:sp>
      <p:sp>
        <p:nvSpPr>
          <p:cNvPr id="5" name="Date Placeholder 3">
            <a:extLst>
              <a:ext uri="{FF2B5EF4-FFF2-40B4-BE49-F238E27FC236}">
                <a16:creationId xmlns:a16="http://schemas.microsoft.com/office/drawing/2014/main" id="{393C4847-97EE-4FFF-977B-2351F2C7CA98}"/>
              </a:ext>
            </a:extLst>
          </p:cNvPr>
          <p:cNvSpPr>
            <a:spLocks noGrp="1"/>
          </p:cNvSpPr>
          <p:nvPr>
            <p:ph type="dt" sz="half" idx="15"/>
          </p:nvPr>
        </p:nvSpPr>
        <p:spPr>
          <a:xfrm>
            <a:off x="468313" y="6356350"/>
            <a:ext cx="1233487" cy="365125"/>
          </a:xfrm>
          <a:prstGeom prst="rect">
            <a:avLst/>
          </a:prstGeom>
        </p:spPr>
        <p:txBody>
          <a:bodyPr/>
          <a:lstStyle>
            <a:lvl1pPr defTabSz="457200" eaLnBrk="1" fontAlgn="auto" hangingPunct="1">
              <a:spcBef>
                <a:spcPts val="0"/>
              </a:spcBef>
              <a:spcAft>
                <a:spcPts val="0"/>
              </a:spcAft>
              <a:defRPr>
                <a:solidFill>
                  <a:prstClr val="white"/>
                </a:solidFill>
                <a:latin typeface="Calibri"/>
              </a:defRPr>
            </a:lvl1pPr>
          </a:lstStyle>
          <a:p>
            <a:pPr>
              <a:defRPr/>
            </a:pPr>
            <a:fld id="{0FBA493C-5B77-4145-B047-D0E9E58FF1A6}" type="datetimeFigureOut">
              <a:rPr lang="en-US"/>
              <a:pPr>
                <a:defRPr/>
              </a:pPr>
              <a:t>9/13/2021</a:t>
            </a:fld>
            <a:endParaRPr lang="en-US"/>
          </a:p>
        </p:txBody>
      </p:sp>
      <p:sp>
        <p:nvSpPr>
          <p:cNvPr id="6" name="Footer Placeholder 4">
            <a:extLst>
              <a:ext uri="{FF2B5EF4-FFF2-40B4-BE49-F238E27FC236}">
                <a16:creationId xmlns:a16="http://schemas.microsoft.com/office/drawing/2014/main" id="{D3D15A75-30D1-4D9B-B43B-4CCC6DBABBA3}"/>
              </a:ext>
            </a:extLst>
          </p:cNvPr>
          <p:cNvSpPr>
            <a:spLocks noGrp="1"/>
          </p:cNvSpPr>
          <p:nvPr>
            <p:ph type="ftr" sz="quarter" idx="16"/>
          </p:nvPr>
        </p:nvSpPr>
        <p:spPr>
          <a:xfrm>
            <a:off x="1881188" y="6356350"/>
            <a:ext cx="2895600" cy="365125"/>
          </a:xfrm>
          <a:prstGeom prst="rect">
            <a:avLst/>
          </a:prstGeom>
        </p:spPr>
        <p:txBody>
          <a:bodyPr/>
          <a:lstStyle>
            <a:lvl1pPr defTabSz="457200" eaLnBrk="1" fontAlgn="auto" hangingPunct="1">
              <a:spcBef>
                <a:spcPts val="0"/>
              </a:spcBef>
              <a:spcAft>
                <a:spcPts val="0"/>
              </a:spcAft>
              <a:defRPr>
                <a:solidFill>
                  <a:prstClr val="white"/>
                </a:solidFill>
                <a:latin typeface="Calibri"/>
              </a:defRPr>
            </a:lvl1pPr>
          </a:lstStyle>
          <a:p>
            <a:pPr>
              <a:defRPr/>
            </a:pPr>
            <a:endParaRPr lang="en-US"/>
          </a:p>
        </p:txBody>
      </p:sp>
      <p:sp>
        <p:nvSpPr>
          <p:cNvPr id="8" name="Slide Number Placeholder 5">
            <a:extLst>
              <a:ext uri="{FF2B5EF4-FFF2-40B4-BE49-F238E27FC236}">
                <a16:creationId xmlns:a16="http://schemas.microsoft.com/office/drawing/2014/main" id="{DD4FBA90-B57D-4F7F-A378-26CDABBCDAC4}"/>
              </a:ext>
            </a:extLst>
          </p:cNvPr>
          <p:cNvSpPr>
            <a:spLocks noGrp="1"/>
          </p:cNvSpPr>
          <p:nvPr>
            <p:ph type="sldNum" sz="quarter" idx="17"/>
          </p:nvPr>
        </p:nvSpPr>
        <p:spPr>
          <a:xfrm>
            <a:off x="4956175" y="6356350"/>
            <a:ext cx="1254125"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FFFFFF"/>
                </a:solidFill>
                <a:latin typeface="Calibri" panose="020F0502020204030204" pitchFamily="34" charset="0"/>
              </a:defRPr>
            </a:lvl1pPr>
          </a:lstStyle>
          <a:p>
            <a:fld id="{E39F5794-0AC6-434A-A463-E422F9AEC84F}" type="slidenum">
              <a:rPr lang="en-US" altLang="en-US"/>
              <a:pPr/>
              <a:t>‹#›</a:t>
            </a:fld>
            <a:endParaRPr lang="en-US" altLang="en-US"/>
          </a:p>
        </p:txBody>
      </p:sp>
    </p:spTree>
    <p:extLst>
      <p:ext uri="{BB962C8B-B14F-4D97-AF65-F5344CB8AC3E}">
        <p14:creationId xmlns:p14="http://schemas.microsoft.com/office/powerpoint/2010/main" val="3192008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27199"/>
            <a:ext cx="4038600" cy="3936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4648200" y="1927199"/>
            <a:ext cx="4038600" cy="3936000"/>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3" name="Title 1"/>
          <p:cNvSpPr>
            <a:spLocks noGrp="1"/>
          </p:cNvSpPr>
          <p:nvPr>
            <p:ph type="title"/>
          </p:nvPr>
        </p:nvSpPr>
        <p:spPr>
          <a:xfrm>
            <a:off x="457200" y="288000"/>
            <a:ext cx="8229600" cy="864000"/>
          </a:xfrm>
        </p:spPr>
        <p:txBody>
          <a:bodyPr/>
          <a:lstStyle/>
          <a:p>
            <a:r>
              <a:rPr lang="en-US"/>
              <a:t>Click to edit Master title style</a:t>
            </a:r>
            <a:endParaRPr lang="en-GB" dirty="0"/>
          </a:p>
        </p:txBody>
      </p:sp>
      <p:sp>
        <p:nvSpPr>
          <p:cNvPr id="14" name="Text Placeholder 10"/>
          <p:cNvSpPr>
            <a:spLocks noGrp="1"/>
          </p:cNvSpPr>
          <p:nvPr>
            <p:ph type="body" sz="quarter" idx="14"/>
          </p:nvPr>
        </p:nvSpPr>
        <p:spPr>
          <a:xfrm>
            <a:off x="462774" y="1202667"/>
            <a:ext cx="8218487" cy="576000"/>
          </a:xfrm>
        </p:spPr>
        <p:txBody>
          <a:bodyPr/>
          <a:lstStyle>
            <a:lvl1pPr marL="0" indent="0">
              <a:buNone/>
              <a:defRPr b="1"/>
            </a:lvl1pPr>
          </a:lstStyle>
          <a:p>
            <a:pPr lvl="0"/>
            <a:r>
              <a:rPr lang="en-US"/>
              <a:t>Click to edit Master text styles</a:t>
            </a:r>
          </a:p>
        </p:txBody>
      </p:sp>
      <p:sp>
        <p:nvSpPr>
          <p:cNvPr id="6" name="Date Placeholder 3">
            <a:extLst>
              <a:ext uri="{FF2B5EF4-FFF2-40B4-BE49-F238E27FC236}">
                <a16:creationId xmlns:a16="http://schemas.microsoft.com/office/drawing/2014/main" id="{DA5876E1-4089-470C-BFED-7A4B69BEB124}"/>
              </a:ext>
            </a:extLst>
          </p:cNvPr>
          <p:cNvSpPr>
            <a:spLocks noGrp="1"/>
          </p:cNvSpPr>
          <p:nvPr>
            <p:ph type="dt" sz="half" idx="15"/>
          </p:nvPr>
        </p:nvSpPr>
        <p:spPr>
          <a:xfrm>
            <a:off x="468313" y="6356350"/>
            <a:ext cx="1233487" cy="365125"/>
          </a:xfrm>
          <a:prstGeom prst="rect">
            <a:avLst/>
          </a:prstGeom>
        </p:spPr>
        <p:txBody>
          <a:bodyPr/>
          <a:lstStyle>
            <a:lvl1pPr defTabSz="457200" eaLnBrk="1" fontAlgn="auto" hangingPunct="1">
              <a:spcBef>
                <a:spcPts val="0"/>
              </a:spcBef>
              <a:spcAft>
                <a:spcPts val="0"/>
              </a:spcAft>
              <a:defRPr>
                <a:solidFill>
                  <a:prstClr val="white"/>
                </a:solidFill>
                <a:latin typeface="Calibri"/>
              </a:defRPr>
            </a:lvl1pPr>
          </a:lstStyle>
          <a:p>
            <a:pPr>
              <a:defRPr/>
            </a:pPr>
            <a:fld id="{A2E686D2-61FD-4D84-BAE3-0CF549F33983}" type="datetimeFigureOut">
              <a:rPr lang="en-US"/>
              <a:pPr>
                <a:defRPr/>
              </a:pPr>
              <a:t>9/13/2021</a:t>
            </a:fld>
            <a:endParaRPr lang="en-US" dirty="0"/>
          </a:p>
        </p:txBody>
      </p:sp>
      <p:sp>
        <p:nvSpPr>
          <p:cNvPr id="7" name="Footer Placeholder 4">
            <a:extLst>
              <a:ext uri="{FF2B5EF4-FFF2-40B4-BE49-F238E27FC236}">
                <a16:creationId xmlns:a16="http://schemas.microsoft.com/office/drawing/2014/main" id="{5914FA0C-8164-485D-9D48-03BF781E968E}"/>
              </a:ext>
            </a:extLst>
          </p:cNvPr>
          <p:cNvSpPr>
            <a:spLocks noGrp="1"/>
          </p:cNvSpPr>
          <p:nvPr>
            <p:ph type="ftr" sz="quarter" idx="16"/>
          </p:nvPr>
        </p:nvSpPr>
        <p:spPr>
          <a:xfrm>
            <a:off x="1881188" y="6356350"/>
            <a:ext cx="2895600" cy="365125"/>
          </a:xfrm>
          <a:prstGeom prst="rect">
            <a:avLst/>
          </a:prstGeom>
        </p:spPr>
        <p:txBody>
          <a:bodyPr/>
          <a:lstStyle>
            <a:lvl1pPr defTabSz="457200" eaLnBrk="1" fontAlgn="auto" hangingPunct="1">
              <a:spcBef>
                <a:spcPts val="0"/>
              </a:spcBef>
              <a:spcAft>
                <a:spcPts val="0"/>
              </a:spcAft>
              <a:defRPr>
                <a:solidFill>
                  <a:prstClr val="white"/>
                </a:solidFill>
                <a:latin typeface="Calibri"/>
              </a:defRPr>
            </a:lvl1pPr>
          </a:lstStyle>
          <a:p>
            <a:pPr>
              <a:defRPr/>
            </a:pPr>
            <a:endParaRPr lang="en-US"/>
          </a:p>
        </p:txBody>
      </p:sp>
      <p:sp>
        <p:nvSpPr>
          <p:cNvPr id="8" name="Slide Number Placeholder 5">
            <a:extLst>
              <a:ext uri="{FF2B5EF4-FFF2-40B4-BE49-F238E27FC236}">
                <a16:creationId xmlns:a16="http://schemas.microsoft.com/office/drawing/2014/main" id="{DE89449D-8A6F-4F71-ACC5-00E2FC882A03}"/>
              </a:ext>
            </a:extLst>
          </p:cNvPr>
          <p:cNvSpPr>
            <a:spLocks noGrp="1"/>
          </p:cNvSpPr>
          <p:nvPr>
            <p:ph type="sldNum" sz="quarter" idx="17"/>
          </p:nvPr>
        </p:nvSpPr>
        <p:spPr>
          <a:xfrm>
            <a:off x="4956175" y="6356350"/>
            <a:ext cx="1254125" cy="365125"/>
          </a:xfrm>
          <a:prstGeom prst="rect">
            <a:avLst/>
          </a:prstGeom>
        </p:spPr>
        <p:txBody>
          <a:bodyPr vert="horz" wrap="square" lIns="91440" tIns="45720" rIns="91440" bIns="45720" numCol="1" anchor="t" anchorCtr="0" compatLnSpc="1">
            <a:prstTxWarp prst="textNoShape">
              <a:avLst/>
            </a:prstTxWarp>
          </a:bodyPr>
          <a:lstStyle>
            <a:lvl1pPr defTabSz="457200" eaLnBrk="1" hangingPunct="1">
              <a:defRPr>
                <a:solidFill>
                  <a:srgbClr val="FFFFFF"/>
                </a:solidFill>
                <a:latin typeface="Calibri" panose="020F0502020204030204" pitchFamily="34" charset="0"/>
              </a:defRPr>
            </a:lvl1pPr>
          </a:lstStyle>
          <a:p>
            <a:fld id="{4E895D0D-A74E-4AF5-8ED2-247469FB1DA3}" type="slidenum">
              <a:rPr lang="en-US" altLang="en-US"/>
              <a:pPr/>
              <a:t>‹#›</a:t>
            </a:fld>
            <a:endParaRPr lang="en-US" altLang="en-US"/>
          </a:p>
        </p:txBody>
      </p:sp>
    </p:spTree>
    <p:extLst>
      <p:ext uri="{BB962C8B-B14F-4D97-AF65-F5344CB8AC3E}">
        <p14:creationId xmlns:p14="http://schemas.microsoft.com/office/powerpoint/2010/main" val="3229570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37471B-394C-4E9D-934C-1E4590ACD170}"/>
              </a:ext>
            </a:extLst>
          </p:cNvPr>
          <p:cNvSpPr/>
          <p:nvPr/>
        </p:nvSpPr>
        <p:spPr>
          <a:xfrm>
            <a:off x="0" y="5881688"/>
            <a:ext cx="9144000" cy="976312"/>
          </a:xfrm>
          <a:prstGeom prst="rect">
            <a:avLst/>
          </a:prstGeom>
          <a:solidFill>
            <a:srgbClr val="0A38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dirty="0">
              <a:solidFill>
                <a:srgbClr val="0054A4"/>
              </a:solidFill>
            </a:endParaRPr>
          </a:p>
        </p:txBody>
      </p:sp>
      <p:sp>
        <p:nvSpPr>
          <p:cNvPr id="1027" name="Title Placeholder 1">
            <a:extLst>
              <a:ext uri="{FF2B5EF4-FFF2-40B4-BE49-F238E27FC236}">
                <a16:creationId xmlns:a16="http://schemas.microsoft.com/office/drawing/2014/main" id="{CC1D7D55-5F6E-41EB-81AF-3AB27DE29BDE}"/>
              </a:ext>
            </a:extLst>
          </p:cNvPr>
          <p:cNvSpPr>
            <a:spLocks noGrp="1"/>
          </p:cNvSpPr>
          <p:nvPr>
            <p:ph type="title"/>
          </p:nvPr>
        </p:nvSpPr>
        <p:spPr bwMode="auto">
          <a:xfrm>
            <a:off x="457200" y="274638"/>
            <a:ext cx="82296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Header Arial Bold 40pt </a:t>
            </a:r>
          </a:p>
        </p:txBody>
      </p:sp>
      <p:sp>
        <p:nvSpPr>
          <p:cNvPr id="1028" name="Text Placeholder 2">
            <a:extLst>
              <a:ext uri="{FF2B5EF4-FFF2-40B4-BE49-F238E27FC236}">
                <a16:creationId xmlns:a16="http://schemas.microsoft.com/office/drawing/2014/main" id="{AA1072C5-AAEE-4F5B-AACB-D9BC7139C099}"/>
              </a:ext>
            </a:extLst>
          </p:cNvPr>
          <p:cNvSpPr>
            <a:spLocks noGrp="1"/>
          </p:cNvSpPr>
          <p:nvPr>
            <p:ph type="body" idx="1"/>
          </p:nvPr>
        </p:nvSpPr>
        <p:spPr bwMode="auto">
          <a:xfrm>
            <a:off x="457200" y="1600200"/>
            <a:ext cx="82296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Line copy Arial Regular 20pt.</a:t>
            </a:r>
            <a:endParaRPr lang="en-US" altLang="en-US"/>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9" name="Picture 4">
            <a:extLst>
              <a:ext uri="{FF2B5EF4-FFF2-40B4-BE49-F238E27FC236}">
                <a16:creationId xmlns:a16="http://schemas.microsoft.com/office/drawing/2014/main" id="{CBD91DA9-0498-43D3-8E6F-1BD5AE5F759E}"/>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051550"/>
            <a:ext cx="1843088"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9" descr="GCC.png">
            <a:extLst>
              <a:ext uri="{FF2B5EF4-FFF2-40B4-BE49-F238E27FC236}">
                <a16:creationId xmlns:a16="http://schemas.microsoft.com/office/drawing/2014/main" id="{6045F144-057E-456E-A577-C302D67CD1A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350250" y="5992813"/>
            <a:ext cx="33655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24" descr="Icons.png">
            <a:extLst>
              <a:ext uri="{FF2B5EF4-FFF2-40B4-BE49-F238E27FC236}">
                <a16:creationId xmlns:a16="http://schemas.microsoft.com/office/drawing/2014/main" id="{CA3C5725-14CD-4DE3-AFFB-8C205EC2123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747963" y="6043613"/>
            <a:ext cx="2374900"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Lst>
  <p:txStyles>
    <p:titleStyle>
      <a:lvl1pPr algn="l" defTabSz="457200" rtl="0" eaLnBrk="0" fontAlgn="base" hangingPunct="0">
        <a:spcBef>
          <a:spcPct val="0"/>
        </a:spcBef>
        <a:spcAft>
          <a:spcPct val="0"/>
        </a:spcAft>
        <a:defRPr sz="4000" b="1" kern="1200">
          <a:solidFill>
            <a:schemeClr val="tx1"/>
          </a:solidFill>
          <a:latin typeface="Arial" panose="020B0604020202020204" pitchFamily="34" charset="0"/>
          <a:ea typeface="+mj-ea"/>
          <a:cs typeface="Arial" panose="020B0604020202020204" pitchFamily="34" charset="0"/>
        </a:defRPr>
      </a:lvl1pPr>
      <a:lvl2pPr algn="l" defTabSz="457200" rtl="0" eaLnBrk="0" fontAlgn="base" hangingPunct="0">
        <a:spcBef>
          <a:spcPct val="0"/>
        </a:spcBef>
        <a:spcAft>
          <a:spcPct val="0"/>
        </a:spcAft>
        <a:defRPr sz="4000" b="1">
          <a:solidFill>
            <a:schemeClr val="tx1"/>
          </a:solidFill>
          <a:latin typeface="Arial" charset="0"/>
          <a:cs typeface="Arial" charset="0"/>
        </a:defRPr>
      </a:lvl2pPr>
      <a:lvl3pPr algn="l" defTabSz="457200" rtl="0" eaLnBrk="0" fontAlgn="base" hangingPunct="0">
        <a:spcBef>
          <a:spcPct val="0"/>
        </a:spcBef>
        <a:spcAft>
          <a:spcPct val="0"/>
        </a:spcAft>
        <a:defRPr sz="4000" b="1">
          <a:solidFill>
            <a:schemeClr val="tx1"/>
          </a:solidFill>
          <a:latin typeface="Arial" charset="0"/>
          <a:cs typeface="Arial" charset="0"/>
        </a:defRPr>
      </a:lvl3pPr>
      <a:lvl4pPr algn="l" defTabSz="457200" rtl="0" eaLnBrk="0" fontAlgn="base" hangingPunct="0">
        <a:spcBef>
          <a:spcPct val="0"/>
        </a:spcBef>
        <a:spcAft>
          <a:spcPct val="0"/>
        </a:spcAft>
        <a:defRPr sz="4000" b="1">
          <a:solidFill>
            <a:schemeClr val="tx1"/>
          </a:solidFill>
          <a:latin typeface="Arial" charset="0"/>
          <a:cs typeface="Arial" charset="0"/>
        </a:defRPr>
      </a:lvl4pPr>
      <a:lvl5pPr algn="l" defTabSz="457200" rtl="0" eaLnBrk="0" fontAlgn="base" hangingPunct="0">
        <a:spcBef>
          <a:spcPct val="0"/>
        </a:spcBef>
        <a:spcAft>
          <a:spcPct val="0"/>
        </a:spcAft>
        <a:defRPr sz="4000" b="1">
          <a:solidFill>
            <a:schemeClr val="tx1"/>
          </a:solidFill>
          <a:latin typeface="Arial" charset="0"/>
          <a:cs typeface="Arial" charset="0"/>
        </a:defRPr>
      </a:lvl5pPr>
      <a:lvl6pPr marL="457200" algn="l" defTabSz="457200" rtl="0" fontAlgn="base">
        <a:spcBef>
          <a:spcPct val="0"/>
        </a:spcBef>
        <a:spcAft>
          <a:spcPct val="0"/>
        </a:spcAft>
        <a:defRPr sz="4000" b="1">
          <a:solidFill>
            <a:schemeClr val="tx1"/>
          </a:solidFill>
          <a:latin typeface="Arial" charset="0"/>
          <a:cs typeface="Arial" charset="0"/>
        </a:defRPr>
      </a:lvl6pPr>
      <a:lvl7pPr marL="914400" algn="l" defTabSz="457200" rtl="0" fontAlgn="base">
        <a:spcBef>
          <a:spcPct val="0"/>
        </a:spcBef>
        <a:spcAft>
          <a:spcPct val="0"/>
        </a:spcAft>
        <a:defRPr sz="4000" b="1">
          <a:solidFill>
            <a:schemeClr val="tx1"/>
          </a:solidFill>
          <a:latin typeface="Arial" charset="0"/>
          <a:cs typeface="Arial" charset="0"/>
        </a:defRPr>
      </a:lvl7pPr>
      <a:lvl8pPr marL="1371600" algn="l" defTabSz="457200" rtl="0" fontAlgn="base">
        <a:spcBef>
          <a:spcPct val="0"/>
        </a:spcBef>
        <a:spcAft>
          <a:spcPct val="0"/>
        </a:spcAft>
        <a:defRPr sz="4000" b="1">
          <a:solidFill>
            <a:schemeClr val="tx1"/>
          </a:solidFill>
          <a:latin typeface="Arial" charset="0"/>
          <a:cs typeface="Arial" charset="0"/>
        </a:defRPr>
      </a:lvl8pPr>
      <a:lvl9pPr marL="1828800" algn="l" defTabSz="457200" rtl="0" fontAlgn="base">
        <a:spcBef>
          <a:spcPct val="0"/>
        </a:spcBef>
        <a:spcAft>
          <a:spcPct val="0"/>
        </a:spcAft>
        <a:defRPr sz="4000" b="1">
          <a:solidFill>
            <a:schemeClr val="tx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CA322B60-F679-4842-BA21-99A50EE458A7}"/>
              </a:ext>
            </a:extLst>
          </p:cNvPr>
          <p:cNvSpPr>
            <a:spLocks noGrp="1"/>
          </p:cNvSpPr>
          <p:nvPr>
            <p:ph type="ctrTitle"/>
          </p:nvPr>
        </p:nvSpPr>
        <p:spPr>
          <a:xfrm>
            <a:off x="649288" y="115888"/>
            <a:ext cx="7772400" cy="720725"/>
          </a:xfrm>
          <a:extLst/>
        </p:spPr>
        <p:txBody>
          <a:bodyPr rtlCol="0" anchor="t">
            <a:normAutofit fontScale="90000"/>
          </a:bodyPr>
          <a:lstStyle/>
          <a:p>
            <a:pPr algn="ctr" eaLnBrk="1" fontAlgn="auto" hangingPunct="1">
              <a:spcAft>
                <a:spcPts val="0"/>
              </a:spcAft>
              <a:defRPr/>
            </a:pPr>
            <a:r>
              <a:rPr lang="en-GB" altLang="en-US" dirty="0">
                <a:latin typeface="Arial" charset="0"/>
                <a:cs typeface="Arial" charset="0"/>
              </a:rPr>
              <a:t>Welcome to</a:t>
            </a:r>
            <a:br>
              <a:rPr lang="en-GB" altLang="en-US" dirty="0">
                <a:latin typeface="Arial" charset="0"/>
                <a:cs typeface="Arial" charset="0"/>
              </a:rPr>
            </a:br>
            <a:endParaRPr lang="en-GB" altLang="en-US" dirty="0">
              <a:latin typeface="Arial" charset="0"/>
              <a:cs typeface="Arial" charset="0"/>
            </a:endParaRPr>
          </a:p>
        </p:txBody>
      </p:sp>
      <p:sp>
        <p:nvSpPr>
          <p:cNvPr id="8195" name="Subtitle 2">
            <a:extLst>
              <a:ext uri="{FF2B5EF4-FFF2-40B4-BE49-F238E27FC236}">
                <a16:creationId xmlns:a16="http://schemas.microsoft.com/office/drawing/2014/main" id="{0A397DF5-4791-4787-9B59-ED361F44217E}"/>
              </a:ext>
            </a:extLst>
          </p:cNvPr>
          <p:cNvSpPr>
            <a:spLocks noGrp="1"/>
          </p:cNvSpPr>
          <p:nvPr>
            <p:ph type="subTitle" idx="1"/>
          </p:nvPr>
        </p:nvSpPr>
        <p:spPr>
          <a:xfrm>
            <a:off x="684213" y="4797425"/>
            <a:ext cx="5688012" cy="936625"/>
          </a:xfrm>
        </p:spPr>
        <p:txBody>
          <a:bodyPr/>
          <a:lstStyle/>
          <a:p>
            <a:pPr algn="l" eaLnBrk="1" hangingPunct="1"/>
            <a:r>
              <a:rPr lang="en-GB" altLang="en-US" b="1" i="1">
                <a:solidFill>
                  <a:schemeClr val="tx2"/>
                </a:solidFill>
              </a:rPr>
              <a:t>Trainer: 	</a:t>
            </a:r>
            <a:r>
              <a:rPr lang="en-GB" altLang="en-US" i="1">
                <a:solidFill>
                  <a:schemeClr val="tx2"/>
                </a:solidFill>
              </a:rPr>
              <a:t>Charlotte Smith</a:t>
            </a:r>
          </a:p>
          <a:p>
            <a:pPr algn="l" eaLnBrk="1" hangingPunct="1"/>
            <a:r>
              <a:rPr lang="en-GB" altLang="en-US" i="1">
                <a:solidFill>
                  <a:schemeClr val="tx2"/>
                </a:solidFill>
              </a:rPr>
              <a:t>			Early Years Lead Advisor</a:t>
            </a:r>
          </a:p>
        </p:txBody>
      </p:sp>
      <p:sp>
        <p:nvSpPr>
          <p:cNvPr id="6" name="Rounded Rectangular Callout 5">
            <a:extLst>
              <a:ext uri="{FF2B5EF4-FFF2-40B4-BE49-F238E27FC236}">
                <a16:creationId xmlns:a16="http://schemas.microsoft.com/office/drawing/2014/main" id="{84E66933-6DB0-45A8-AB90-2A8F85CE2DB8}"/>
              </a:ext>
            </a:extLst>
          </p:cNvPr>
          <p:cNvSpPr/>
          <p:nvPr/>
        </p:nvSpPr>
        <p:spPr>
          <a:xfrm>
            <a:off x="684213" y="981075"/>
            <a:ext cx="7632700" cy="3384550"/>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4800" b="1" dirty="0">
                <a:solidFill>
                  <a:schemeClr val="tx2"/>
                </a:solidFill>
                <a:latin typeface="Arial" charset="0"/>
                <a:cs typeface="Arial" charset="0"/>
              </a:rPr>
              <a:t>New to the</a:t>
            </a:r>
          </a:p>
          <a:p>
            <a:pPr algn="ctr" eaLnBrk="1" hangingPunct="1">
              <a:defRPr/>
            </a:pPr>
            <a:r>
              <a:rPr lang="en-GB" altLang="en-US" sz="4800" b="1" dirty="0">
                <a:solidFill>
                  <a:schemeClr val="tx2"/>
                </a:solidFill>
                <a:latin typeface="Arial" charset="0"/>
                <a:cs typeface="Arial" charset="0"/>
              </a:rPr>
              <a:t>Early Years Foundation Stage (EYFS)</a:t>
            </a:r>
          </a:p>
          <a:p>
            <a:pPr algn="ctr" eaLnBrk="1" hangingPunct="1">
              <a:defRPr/>
            </a:pPr>
            <a:r>
              <a:rPr lang="en-GB" altLang="en-US" sz="4800" b="1" dirty="0">
                <a:solidFill>
                  <a:schemeClr val="tx2"/>
                </a:solidFill>
                <a:latin typeface="Arial" charset="0"/>
                <a:cs typeface="Arial" charset="0"/>
              </a:rPr>
              <a:t>for Preschool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E4C3B5EA-B559-42B3-9563-1690629315BD}"/>
              </a:ext>
            </a:extLst>
          </p:cNvPr>
          <p:cNvSpPr/>
          <p:nvPr/>
        </p:nvSpPr>
        <p:spPr>
          <a:xfrm>
            <a:off x="452438" y="260350"/>
            <a:ext cx="8353425" cy="64770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2800" b="1" dirty="0">
                <a:solidFill>
                  <a:schemeClr val="tx1"/>
                </a:solidFill>
                <a:latin typeface="Arial" charset="0"/>
                <a:cs typeface="Arial" charset="0"/>
              </a:rPr>
              <a:t>Statutory Framework - Section One</a:t>
            </a:r>
          </a:p>
        </p:txBody>
      </p:sp>
      <p:sp>
        <p:nvSpPr>
          <p:cNvPr id="3" name="Rounded Rectangle 2">
            <a:extLst>
              <a:ext uri="{FF2B5EF4-FFF2-40B4-BE49-F238E27FC236}">
                <a16:creationId xmlns:a16="http://schemas.microsoft.com/office/drawing/2014/main" id="{39A72FE3-378C-4B8F-AA4B-2FD33ADA3195}"/>
              </a:ext>
            </a:extLst>
          </p:cNvPr>
          <p:cNvSpPr/>
          <p:nvPr/>
        </p:nvSpPr>
        <p:spPr>
          <a:xfrm>
            <a:off x="452438" y="1052513"/>
            <a:ext cx="8353425" cy="86518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2800" b="1" dirty="0">
                <a:solidFill>
                  <a:schemeClr val="tx1"/>
                </a:solidFill>
                <a:latin typeface="Arial" charset="0"/>
                <a:cs typeface="Arial" charset="0"/>
              </a:rPr>
              <a:t>The learning and development requirements</a:t>
            </a:r>
          </a:p>
        </p:txBody>
      </p:sp>
      <p:sp>
        <p:nvSpPr>
          <p:cNvPr id="4" name="Rounded Rectangular Callout 3">
            <a:extLst>
              <a:ext uri="{FF2B5EF4-FFF2-40B4-BE49-F238E27FC236}">
                <a16:creationId xmlns:a16="http://schemas.microsoft.com/office/drawing/2014/main" id="{35608FA1-0DDD-4E7A-BE84-08AC6F87182A}"/>
              </a:ext>
            </a:extLst>
          </p:cNvPr>
          <p:cNvSpPr/>
          <p:nvPr/>
        </p:nvSpPr>
        <p:spPr>
          <a:xfrm>
            <a:off x="120650" y="3454400"/>
            <a:ext cx="3298825" cy="1630363"/>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altLang="en-US" sz="1600" b="1" dirty="0">
                <a:solidFill>
                  <a:schemeClr val="tx1"/>
                </a:solidFill>
                <a:latin typeface="Arial" charset="0"/>
                <a:cs typeface="Arial" charset="0"/>
              </a:rPr>
              <a:t>The areas of learning and development </a:t>
            </a:r>
            <a:r>
              <a:rPr lang="en-GB" altLang="en-US" sz="1600" dirty="0">
                <a:solidFill>
                  <a:schemeClr val="tx1"/>
                </a:solidFill>
                <a:latin typeface="Arial" charset="0"/>
                <a:cs typeface="Arial" charset="0"/>
              </a:rPr>
              <a:t>which must shape the activities and experiences </a:t>
            </a:r>
            <a:r>
              <a:rPr lang="en-GB" altLang="en-US" sz="1600" i="1" dirty="0">
                <a:solidFill>
                  <a:schemeClr val="tx1"/>
                </a:solidFill>
                <a:latin typeface="Arial" charset="0"/>
                <a:cs typeface="Arial" charset="0"/>
              </a:rPr>
              <a:t>(educational programmes) </a:t>
            </a:r>
            <a:r>
              <a:rPr lang="en-GB" altLang="en-US" sz="1600" dirty="0">
                <a:solidFill>
                  <a:schemeClr val="tx1"/>
                </a:solidFill>
                <a:latin typeface="Arial" charset="0"/>
                <a:cs typeface="Arial" charset="0"/>
              </a:rPr>
              <a:t>for children in all early years settings</a:t>
            </a:r>
          </a:p>
        </p:txBody>
      </p:sp>
      <p:sp>
        <p:nvSpPr>
          <p:cNvPr id="6" name="Rounded Rectangular Callout 5">
            <a:extLst>
              <a:ext uri="{FF2B5EF4-FFF2-40B4-BE49-F238E27FC236}">
                <a16:creationId xmlns:a16="http://schemas.microsoft.com/office/drawing/2014/main" id="{9464D35F-1DA9-48C5-B934-1A57A00AB34B}"/>
              </a:ext>
            </a:extLst>
          </p:cNvPr>
          <p:cNvSpPr/>
          <p:nvPr/>
        </p:nvSpPr>
        <p:spPr>
          <a:xfrm>
            <a:off x="452438" y="2060575"/>
            <a:ext cx="8440737" cy="1223963"/>
          </a:xfrm>
          <a:prstGeom prst="wedgeRoundRectCallout">
            <a:avLst>
              <a:gd name="adj1" fmla="val -32820"/>
              <a:gd name="adj2" fmla="val 49790"/>
              <a:gd name="adj3" fmla="val 1666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altLang="en-US" sz="2000" dirty="0">
                <a:solidFill>
                  <a:schemeClr val="tx1"/>
                </a:solidFill>
                <a:latin typeface="Arial" charset="0"/>
                <a:cs typeface="Arial" charset="0"/>
              </a:rPr>
              <a:t>What providers must do, working in partnership with parents/carers to promote the learning and development of all children in their care.</a:t>
            </a:r>
          </a:p>
        </p:txBody>
      </p:sp>
      <p:sp>
        <p:nvSpPr>
          <p:cNvPr id="8" name="Rounded Rectangular Callout 7">
            <a:extLst>
              <a:ext uri="{FF2B5EF4-FFF2-40B4-BE49-F238E27FC236}">
                <a16:creationId xmlns:a16="http://schemas.microsoft.com/office/drawing/2014/main" id="{18A4ECCD-42CA-4413-9EFC-77CB4F24D083}"/>
              </a:ext>
            </a:extLst>
          </p:cNvPr>
          <p:cNvSpPr/>
          <p:nvPr/>
        </p:nvSpPr>
        <p:spPr>
          <a:xfrm>
            <a:off x="5219700" y="3454400"/>
            <a:ext cx="3746500" cy="1630363"/>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eaLnBrk="1" hangingPunct="1">
              <a:defRPr/>
            </a:pPr>
            <a:r>
              <a:rPr lang="en-GB" altLang="en-US" sz="1600" b="1" dirty="0">
                <a:solidFill>
                  <a:schemeClr val="tx1"/>
                </a:solidFill>
                <a:latin typeface="Arial" panose="020B0604020202020204" pitchFamily="34" charset="0"/>
                <a:cs typeface="Arial" panose="020B0604020202020204" pitchFamily="34" charset="0"/>
              </a:rPr>
              <a:t>The early learning goals </a:t>
            </a:r>
            <a:r>
              <a:rPr lang="en-GB" altLang="en-US" sz="1600" dirty="0">
                <a:solidFill>
                  <a:schemeClr val="tx1"/>
                </a:solidFill>
                <a:latin typeface="Arial" panose="020B0604020202020204" pitchFamily="34" charset="0"/>
                <a:cs typeface="Arial" panose="020B0604020202020204" pitchFamily="34" charset="0"/>
              </a:rPr>
              <a:t>that providers must help children work towards (the knowledge, skills and understanding children should have at the end of the academic year in which they turn five)</a:t>
            </a:r>
          </a:p>
        </p:txBody>
      </p:sp>
      <p:pic>
        <p:nvPicPr>
          <p:cNvPr id="17415" name="Picture 8" descr="See the source image">
            <a:extLst>
              <a:ext uri="{FF2B5EF4-FFF2-40B4-BE49-F238E27FC236}">
                <a16:creationId xmlns:a16="http://schemas.microsoft.com/office/drawing/2014/main" id="{0A2749AD-741C-411A-82D1-0AF69263E3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72" t="6895" r="6364" b="1471"/>
          <a:stretch>
            <a:fillRect/>
          </a:stretch>
        </p:blipFill>
        <p:spPr bwMode="auto">
          <a:xfrm>
            <a:off x="3635375" y="3305175"/>
            <a:ext cx="1347788"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22A4B135-A3CC-473F-BE6C-12991F716E75}"/>
              </a:ext>
            </a:extLst>
          </p:cNvPr>
          <p:cNvSpPr/>
          <p:nvPr/>
        </p:nvSpPr>
        <p:spPr>
          <a:xfrm>
            <a:off x="323528" y="1340768"/>
            <a:ext cx="8353425" cy="288032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numCol="2" anchor="ctr"/>
          <a:lstStyle/>
          <a:p>
            <a:pPr algn="ctr" eaLnBrk="1" hangingPunct="1">
              <a:defRPr/>
            </a:pPr>
            <a:endParaRPr lang="en-GB" altLang="en-US" sz="2800" b="1" dirty="0">
              <a:solidFill>
                <a:schemeClr val="tx1"/>
              </a:solidFill>
              <a:latin typeface="Arial" charset="0"/>
              <a:cs typeface="Arial" charset="0"/>
            </a:endParaRPr>
          </a:p>
          <a:p>
            <a:pPr eaLnBrk="1" hangingPunct="1">
              <a:defRPr/>
            </a:pPr>
            <a:r>
              <a:rPr lang="en-GB" altLang="en-US" sz="2800" b="1" dirty="0">
                <a:solidFill>
                  <a:schemeClr val="tx1"/>
                </a:solidFill>
                <a:latin typeface="Arial" charset="0"/>
                <a:cs typeface="Arial" charset="0"/>
              </a:rPr>
              <a:t>    </a:t>
            </a:r>
            <a:r>
              <a:rPr lang="en-GB" altLang="en-US" sz="2800" b="1" u="sng" dirty="0">
                <a:solidFill>
                  <a:schemeClr val="tx1"/>
                </a:solidFill>
                <a:latin typeface="Arial" charset="0"/>
                <a:cs typeface="Arial" charset="0"/>
              </a:rPr>
              <a:t>Prime Areas</a:t>
            </a:r>
            <a:endParaRPr lang="en-GB" altLang="en-US" sz="1600" b="1" u="sng" dirty="0">
              <a:solidFill>
                <a:schemeClr val="tx1"/>
              </a:solidFill>
              <a:latin typeface="Arial" charset="0"/>
              <a:cs typeface="Arial" charset="0"/>
            </a:endParaRPr>
          </a:p>
          <a:p>
            <a:pPr marL="285750" indent="-285750" eaLnBrk="1" fontAlgn="auto" hangingPunct="1">
              <a:spcAft>
                <a:spcPts val="0"/>
              </a:spcAft>
              <a:buFont typeface="Arial" panose="020B0604020202020204" pitchFamily="34" charset="0"/>
              <a:buChar char="•"/>
              <a:defRPr/>
            </a:pPr>
            <a:endParaRPr lang="en-GB" sz="1600" b="1" dirty="0">
              <a:solidFill>
                <a:schemeClr val="tx1"/>
              </a:solidFill>
            </a:endParaRPr>
          </a:p>
          <a:p>
            <a:pPr marL="285750" indent="-285750" eaLnBrk="1" fontAlgn="auto" hangingPunct="1">
              <a:spcAft>
                <a:spcPts val="0"/>
              </a:spcAft>
              <a:buFont typeface="Arial" panose="020B0604020202020204" pitchFamily="34" charset="0"/>
              <a:buChar char="•"/>
              <a:defRPr/>
            </a:pPr>
            <a:r>
              <a:rPr lang="en-GB" b="1" dirty="0">
                <a:solidFill>
                  <a:schemeClr val="tx1"/>
                </a:solidFill>
              </a:rPr>
              <a:t>Personal, Social &amp; Emotional Development</a:t>
            </a:r>
          </a:p>
          <a:p>
            <a:pPr marL="285750" indent="-285750" eaLnBrk="1" fontAlgn="auto" hangingPunct="1">
              <a:spcAft>
                <a:spcPts val="0"/>
              </a:spcAft>
              <a:buFont typeface="Arial" panose="020B0604020202020204" pitchFamily="34" charset="0"/>
              <a:buChar char="•"/>
              <a:defRPr/>
            </a:pPr>
            <a:r>
              <a:rPr lang="en-GB" b="1" dirty="0">
                <a:solidFill>
                  <a:schemeClr val="tx1"/>
                </a:solidFill>
              </a:rPr>
              <a:t>Communication &amp; Language  Development</a:t>
            </a:r>
          </a:p>
          <a:p>
            <a:pPr marL="285750" indent="-285750" eaLnBrk="1" fontAlgn="auto" hangingPunct="1">
              <a:spcAft>
                <a:spcPts val="0"/>
              </a:spcAft>
              <a:buFont typeface="Arial" panose="020B0604020202020204" pitchFamily="34" charset="0"/>
              <a:buChar char="•"/>
              <a:defRPr/>
            </a:pPr>
            <a:r>
              <a:rPr lang="en-GB" b="1" dirty="0">
                <a:solidFill>
                  <a:schemeClr val="tx1"/>
                </a:solidFill>
              </a:rPr>
              <a:t>Physical Development</a:t>
            </a:r>
          </a:p>
          <a:p>
            <a:pPr algn="ctr" eaLnBrk="1" hangingPunct="1">
              <a:defRPr/>
            </a:pPr>
            <a:endParaRPr lang="en-GB" altLang="en-US" sz="2800" b="1" dirty="0">
              <a:solidFill>
                <a:schemeClr val="tx1"/>
              </a:solidFill>
              <a:latin typeface="Arial" charset="0"/>
              <a:cs typeface="Arial" charset="0"/>
            </a:endParaRPr>
          </a:p>
          <a:p>
            <a:pPr algn="ctr" eaLnBrk="1" hangingPunct="1">
              <a:defRPr/>
            </a:pPr>
            <a:endParaRPr lang="en-GB" altLang="en-US" sz="2800" b="1" dirty="0">
              <a:solidFill>
                <a:schemeClr val="tx1"/>
              </a:solidFill>
              <a:latin typeface="Arial" charset="0"/>
              <a:cs typeface="Arial" charset="0"/>
            </a:endParaRPr>
          </a:p>
          <a:p>
            <a:pPr algn="ctr" eaLnBrk="1" hangingPunct="1">
              <a:defRPr/>
            </a:pPr>
            <a:r>
              <a:rPr lang="en-GB" altLang="en-US" sz="2800" b="1" u="sng" dirty="0">
                <a:solidFill>
                  <a:schemeClr val="tx1"/>
                </a:solidFill>
                <a:latin typeface="Arial" charset="0"/>
                <a:cs typeface="Arial" charset="0"/>
              </a:rPr>
              <a:t>Specific Areas</a:t>
            </a:r>
          </a:p>
          <a:p>
            <a:pPr marL="742950" lvl="1" indent="-285750" eaLnBrk="1" fontAlgn="auto" hangingPunct="1">
              <a:spcAft>
                <a:spcPts val="0"/>
              </a:spcAft>
              <a:buFont typeface="Arial" panose="020B0604020202020204" pitchFamily="34" charset="0"/>
              <a:buChar char="•"/>
              <a:defRPr/>
            </a:pPr>
            <a:endParaRPr lang="en-GB" sz="1600" b="1" dirty="0">
              <a:solidFill>
                <a:schemeClr val="tx1"/>
              </a:solidFill>
            </a:endParaRPr>
          </a:p>
          <a:p>
            <a:pPr marL="742950" lvl="1" indent="-285750" eaLnBrk="1" fontAlgn="auto" hangingPunct="1">
              <a:spcAft>
                <a:spcPts val="0"/>
              </a:spcAft>
              <a:buFont typeface="Arial" panose="020B0604020202020204" pitchFamily="34" charset="0"/>
              <a:buChar char="•"/>
              <a:defRPr/>
            </a:pPr>
            <a:r>
              <a:rPr lang="en-GB" b="1" dirty="0">
                <a:solidFill>
                  <a:schemeClr val="tx1"/>
                </a:solidFill>
              </a:rPr>
              <a:t>Literacy</a:t>
            </a:r>
          </a:p>
          <a:p>
            <a:pPr marL="742950" lvl="1" indent="-285750" eaLnBrk="1" fontAlgn="auto" hangingPunct="1">
              <a:spcAft>
                <a:spcPts val="0"/>
              </a:spcAft>
              <a:buFont typeface="Arial" panose="020B0604020202020204" pitchFamily="34" charset="0"/>
              <a:buChar char="•"/>
              <a:defRPr/>
            </a:pPr>
            <a:r>
              <a:rPr lang="en-GB" b="1" dirty="0">
                <a:solidFill>
                  <a:schemeClr val="tx1"/>
                </a:solidFill>
              </a:rPr>
              <a:t>Mathematics</a:t>
            </a:r>
          </a:p>
          <a:p>
            <a:pPr marL="742950" lvl="1" indent="-285750" eaLnBrk="1" fontAlgn="auto" hangingPunct="1">
              <a:spcAft>
                <a:spcPts val="0"/>
              </a:spcAft>
              <a:buFont typeface="Arial" panose="020B0604020202020204" pitchFamily="34" charset="0"/>
              <a:buChar char="•"/>
              <a:defRPr/>
            </a:pPr>
            <a:r>
              <a:rPr lang="en-GB" b="1" dirty="0">
                <a:solidFill>
                  <a:schemeClr val="tx1"/>
                </a:solidFill>
              </a:rPr>
              <a:t>Understanding the World</a:t>
            </a:r>
          </a:p>
          <a:p>
            <a:pPr marL="742950" lvl="1" indent="-285750" eaLnBrk="1" fontAlgn="auto" hangingPunct="1">
              <a:spcAft>
                <a:spcPts val="0"/>
              </a:spcAft>
              <a:buFont typeface="Arial" panose="020B0604020202020204" pitchFamily="34" charset="0"/>
              <a:buChar char="•"/>
              <a:defRPr/>
            </a:pPr>
            <a:r>
              <a:rPr lang="en-GB" b="1" dirty="0">
                <a:solidFill>
                  <a:schemeClr val="tx1"/>
                </a:solidFill>
              </a:rPr>
              <a:t>Expressive Art &amp; Design</a:t>
            </a:r>
          </a:p>
          <a:p>
            <a:pPr eaLnBrk="1" fontAlgn="auto" hangingPunct="1">
              <a:spcAft>
                <a:spcPts val="0"/>
              </a:spcAft>
              <a:buFont typeface="Arial"/>
              <a:buNone/>
              <a:defRPr/>
            </a:pPr>
            <a:r>
              <a:rPr lang="en-GB" sz="1600" b="1" dirty="0">
                <a:solidFill>
                  <a:schemeClr val="tx1"/>
                </a:solidFill>
              </a:rPr>
              <a:t>          </a:t>
            </a:r>
          </a:p>
        </p:txBody>
      </p:sp>
      <p:sp>
        <p:nvSpPr>
          <p:cNvPr id="7" name="Rounded Rectangle 6">
            <a:extLst>
              <a:ext uri="{FF2B5EF4-FFF2-40B4-BE49-F238E27FC236}">
                <a16:creationId xmlns:a16="http://schemas.microsoft.com/office/drawing/2014/main" id="{6005CF39-119B-4DDC-B8E4-ACC1C4CC47ED}"/>
              </a:ext>
            </a:extLst>
          </p:cNvPr>
          <p:cNvSpPr/>
          <p:nvPr/>
        </p:nvSpPr>
        <p:spPr>
          <a:xfrm>
            <a:off x="323850" y="260350"/>
            <a:ext cx="8353425" cy="865188"/>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Aft>
                <a:spcPts val="0"/>
              </a:spcAft>
              <a:defRPr/>
            </a:pPr>
            <a:r>
              <a:rPr lang="en-GB" sz="3600" b="1" dirty="0">
                <a:solidFill>
                  <a:schemeClr val="tx1"/>
                </a:solidFill>
              </a:rPr>
              <a:t>7 areas of learning and development</a:t>
            </a:r>
          </a:p>
        </p:txBody>
      </p:sp>
      <p:sp>
        <p:nvSpPr>
          <p:cNvPr id="19460" name="TextBox 1">
            <a:extLst>
              <a:ext uri="{FF2B5EF4-FFF2-40B4-BE49-F238E27FC236}">
                <a16:creationId xmlns:a16="http://schemas.microsoft.com/office/drawing/2014/main" id="{F741D53F-B519-42A3-8A00-C11FF97837FA}"/>
              </a:ext>
            </a:extLst>
          </p:cNvPr>
          <p:cNvSpPr txBox="1">
            <a:spLocks noChangeArrowheads="1"/>
          </p:cNvSpPr>
          <p:nvPr/>
        </p:nvSpPr>
        <p:spPr bwMode="auto">
          <a:xfrm>
            <a:off x="749300" y="4292600"/>
            <a:ext cx="2305050" cy="1477963"/>
          </a:xfrm>
          <a:prstGeom prst="rect">
            <a:avLst/>
          </a:prstGeom>
          <a:solidFill>
            <a:schemeClr val="accent2">
              <a:lumMod val="20000"/>
              <a:lumOff val="80000"/>
            </a:schemeClr>
          </a:solidFill>
          <a:ln>
            <a:noFill/>
          </a:ln>
        </p:spPr>
        <p:txBody>
          <a:bodyPr>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2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cs typeface="Arial" charset="0"/>
              </a:defRPr>
            </a:lvl9pPr>
          </a:lstStyle>
          <a:p>
            <a:pPr eaLnBrk="1" hangingPunct="1">
              <a:spcBef>
                <a:spcPct val="0"/>
              </a:spcBef>
              <a:buFontTx/>
              <a:buNone/>
              <a:defRPr/>
            </a:pPr>
            <a:r>
              <a:rPr lang="en-GB" altLang="en-US" sz="1800" b="1" i="1" dirty="0"/>
              <a:t>Prime:</a:t>
            </a:r>
          </a:p>
          <a:p>
            <a:pPr eaLnBrk="1" hangingPunct="1">
              <a:spcBef>
                <a:spcPct val="0"/>
              </a:spcBef>
              <a:buFontTx/>
              <a:buNone/>
              <a:defRPr/>
            </a:pPr>
            <a:r>
              <a:rPr lang="en-GB" altLang="en-US" sz="1800" i="1" dirty="0"/>
              <a:t>Time sensitive</a:t>
            </a:r>
          </a:p>
          <a:p>
            <a:pPr eaLnBrk="1" hangingPunct="1">
              <a:spcBef>
                <a:spcPct val="0"/>
              </a:spcBef>
              <a:buFontTx/>
              <a:buNone/>
              <a:defRPr/>
            </a:pPr>
            <a:r>
              <a:rPr lang="en-GB" altLang="en-US" sz="1800" i="1" dirty="0"/>
              <a:t>Universal</a:t>
            </a:r>
          </a:p>
          <a:p>
            <a:pPr eaLnBrk="1" hangingPunct="1">
              <a:spcBef>
                <a:spcPct val="0"/>
              </a:spcBef>
              <a:buFontTx/>
              <a:buNone/>
              <a:defRPr/>
            </a:pPr>
            <a:r>
              <a:rPr lang="en-GB" altLang="en-US" sz="1800" i="1" dirty="0"/>
              <a:t>Not dependent on the specific areas</a:t>
            </a:r>
          </a:p>
        </p:txBody>
      </p:sp>
      <p:sp>
        <p:nvSpPr>
          <p:cNvPr id="19461" name="TextBox 7">
            <a:extLst>
              <a:ext uri="{FF2B5EF4-FFF2-40B4-BE49-F238E27FC236}">
                <a16:creationId xmlns:a16="http://schemas.microsoft.com/office/drawing/2014/main" id="{9C0C2906-BC35-49C3-8971-CEC9B84BD161}"/>
              </a:ext>
            </a:extLst>
          </p:cNvPr>
          <p:cNvSpPr txBox="1">
            <a:spLocks noChangeArrowheads="1"/>
          </p:cNvSpPr>
          <p:nvPr/>
        </p:nvSpPr>
        <p:spPr bwMode="auto">
          <a:xfrm>
            <a:off x="4430713" y="4300538"/>
            <a:ext cx="2182812" cy="1476375"/>
          </a:xfrm>
          <a:prstGeom prst="rect">
            <a:avLst/>
          </a:prstGeom>
          <a:solidFill>
            <a:schemeClr val="accent2">
              <a:lumMod val="20000"/>
              <a:lumOff val="80000"/>
            </a:schemeClr>
          </a:solidFill>
          <a:ln>
            <a:noFill/>
          </a:ln>
        </p:spPr>
        <p:txBody>
          <a:bodyPr>
            <a:spAutoFit/>
          </a:bodyPr>
          <a:lstStyle>
            <a:lvl1pPr eaLnBrk="0" hangingPunct="0">
              <a:spcBef>
                <a:spcPct val="20000"/>
              </a:spcBef>
              <a:buFont typeface="Arial" charset="0"/>
              <a:buChar char="•"/>
              <a:defRPr sz="2000">
                <a:solidFill>
                  <a:schemeClr val="tx1"/>
                </a:solidFill>
                <a:latin typeface="Arial" charset="0"/>
                <a:cs typeface="Arial" charset="0"/>
              </a:defRPr>
            </a:lvl1pPr>
            <a:lvl2pPr marL="742950" indent="-285750" eaLnBrk="0" hangingPunct="0">
              <a:spcBef>
                <a:spcPct val="20000"/>
              </a:spcBef>
              <a:buFont typeface="Arial" charset="0"/>
              <a:buChar char="•"/>
              <a:defRPr>
                <a:solidFill>
                  <a:schemeClr val="tx1"/>
                </a:solidFill>
                <a:latin typeface="Arial" charset="0"/>
                <a:cs typeface="Arial" charset="0"/>
              </a:defRPr>
            </a:lvl2pPr>
            <a:lvl3pPr marL="1143000" indent="-228600" eaLnBrk="0" hangingPunct="0">
              <a:spcBef>
                <a:spcPct val="20000"/>
              </a:spcBef>
              <a:buFont typeface="Arial" charset="0"/>
              <a:buChar char="•"/>
              <a:defRPr sz="1600">
                <a:solidFill>
                  <a:schemeClr val="tx1"/>
                </a:solidFill>
                <a:latin typeface="Arial" charset="0"/>
                <a:cs typeface="Arial" charset="0"/>
              </a:defRPr>
            </a:lvl3pPr>
            <a:lvl4pPr marL="1600200" indent="-228600" eaLnBrk="0" hangingPunct="0">
              <a:spcBef>
                <a:spcPct val="20000"/>
              </a:spcBef>
              <a:buFont typeface="Arial" charset="0"/>
              <a:buChar char="•"/>
              <a:defRPr sz="1400">
                <a:solidFill>
                  <a:schemeClr val="tx1"/>
                </a:solidFill>
                <a:latin typeface="Arial" charset="0"/>
                <a:cs typeface="Arial" charset="0"/>
              </a:defRPr>
            </a:lvl4pPr>
            <a:lvl5pPr marL="2057400" indent="-228600" eaLnBrk="0" hangingPunct="0">
              <a:spcBef>
                <a:spcPct val="20000"/>
              </a:spcBef>
              <a:buFont typeface="Arial" charset="0"/>
              <a:buChar char="•"/>
              <a:defRPr sz="12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12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12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12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1200">
                <a:solidFill>
                  <a:schemeClr val="tx1"/>
                </a:solidFill>
                <a:latin typeface="Arial" charset="0"/>
                <a:cs typeface="Arial" charset="0"/>
              </a:defRPr>
            </a:lvl9pPr>
          </a:lstStyle>
          <a:p>
            <a:pPr eaLnBrk="1" hangingPunct="1">
              <a:spcBef>
                <a:spcPct val="0"/>
              </a:spcBef>
              <a:buFontTx/>
              <a:buNone/>
              <a:defRPr/>
            </a:pPr>
            <a:r>
              <a:rPr lang="en-GB" altLang="en-US" sz="1800" b="1" i="1" dirty="0"/>
              <a:t>Specific:</a:t>
            </a:r>
          </a:p>
          <a:p>
            <a:pPr eaLnBrk="1" hangingPunct="1">
              <a:spcBef>
                <a:spcPct val="0"/>
              </a:spcBef>
              <a:buFontTx/>
              <a:buNone/>
              <a:defRPr/>
            </a:pPr>
            <a:r>
              <a:rPr lang="en-GB" altLang="en-US" sz="1800" i="1" dirty="0"/>
              <a:t>Less time sensitive</a:t>
            </a:r>
          </a:p>
          <a:p>
            <a:pPr eaLnBrk="1" hangingPunct="1">
              <a:spcBef>
                <a:spcPct val="0"/>
              </a:spcBef>
              <a:buFontTx/>
              <a:buNone/>
              <a:defRPr/>
            </a:pPr>
            <a:r>
              <a:rPr lang="en-GB" altLang="en-US" sz="1800" i="1" dirty="0"/>
              <a:t>Culturally specific</a:t>
            </a:r>
          </a:p>
          <a:p>
            <a:pPr eaLnBrk="1" hangingPunct="1">
              <a:spcBef>
                <a:spcPct val="0"/>
              </a:spcBef>
              <a:buFontTx/>
              <a:buNone/>
              <a:defRPr/>
            </a:pPr>
            <a:r>
              <a:rPr lang="en-GB" altLang="en-US" sz="1800" i="1" dirty="0"/>
              <a:t>Dependent on the prime areas</a:t>
            </a:r>
          </a:p>
        </p:txBody>
      </p:sp>
      <p:sp>
        <p:nvSpPr>
          <p:cNvPr id="18438" name="AutoShape 7" descr="Benefits of outdoor play in the early years - Boys &amp; Girls Nursery">
            <a:extLst>
              <a:ext uri="{FF2B5EF4-FFF2-40B4-BE49-F238E27FC236}">
                <a16:creationId xmlns:a16="http://schemas.microsoft.com/office/drawing/2014/main" id="{69419860-8123-40EB-A703-23C03ABD5668}"/>
              </a:ext>
            </a:extLst>
          </p:cNvPr>
          <p:cNvSpPr>
            <a:spLocks noChangeAspect="1" noChangeArrowheads="1"/>
          </p:cNvSpPr>
          <p:nvPr/>
        </p:nvSpPr>
        <p:spPr bwMode="auto">
          <a:xfrm>
            <a:off x="63500" y="-136525"/>
            <a:ext cx="18383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18439" name="AutoShape 9" descr="Benefits of outdoor play in the early years - Boys &amp; Girls Nursery">
            <a:extLst>
              <a:ext uri="{FF2B5EF4-FFF2-40B4-BE49-F238E27FC236}">
                <a16:creationId xmlns:a16="http://schemas.microsoft.com/office/drawing/2014/main" id="{E953BD70-2FFF-4A0B-B9A7-4859516AF5AE}"/>
              </a:ext>
            </a:extLst>
          </p:cNvPr>
          <p:cNvSpPr>
            <a:spLocks noChangeAspect="1" noChangeArrowheads="1"/>
          </p:cNvSpPr>
          <p:nvPr/>
        </p:nvSpPr>
        <p:spPr bwMode="auto">
          <a:xfrm>
            <a:off x="215900" y="15875"/>
            <a:ext cx="1838325" cy="217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18440" name="AutoShape 11" descr="Importance of Play in Early Childhood (9 Benefits &amp; Infographic)">
            <a:extLst>
              <a:ext uri="{FF2B5EF4-FFF2-40B4-BE49-F238E27FC236}">
                <a16:creationId xmlns:a16="http://schemas.microsoft.com/office/drawing/2014/main" id="{E6A852DD-F0DF-42BB-A713-EA4F424717C2}"/>
              </a:ext>
            </a:extLst>
          </p:cNvPr>
          <p:cNvSpPr>
            <a:spLocks noChangeAspect="1" noChangeArrowheads="1"/>
          </p:cNvSpPr>
          <p:nvPr/>
        </p:nvSpPr>
        <p:spPr bwMode="auto">
          <a:xfrm>
            <a:off x="63500" y="-136525"/>
            <a:ext cx="25812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18441" name="AutoShape 13" descr="Importance of Play in Early Childhood (9 Benefits &amp; Infographic)">
            <a:extLst>
              <a:ext uri="{FF2B5EF4-FFF2-40B4-BE49-F238E27FC236}">
                <a16:creationId xmlns:a16="http://schemas.microsoft.com/office/drawing/2014/main" id="{BD201B21-C33A-4D15-BD62-0E108B6DECA2}"/>
              </a:ext>
            </a:extLst>
          </p:cNvPr>
          <p:cNvSpPr>
            <a:spLocks noChangeAspect="1" noChangeArrowheads="1"/>
          </p:cNvSpPr>
          <p:nvPr/>
        </p:nvSpPr>
        <p:spPr bwMode="auto">
          <a:xfrm>
            <a:off x="215900" y="15875"/>
            <a:ext cx="258127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pic>
        <p:nvPicPr>
          <p:cNvPr id="18442" name="Picture 7">
            <a:extLst>
              <a:ext uri="{FF2B5EF4-FFF2-40B4-BE49-F238E27FC236}">
                <a16:creationId xmlns:a16="http://schemas.microsoft.com/office/drawing/2014/main" id="{3052B3B8-89A4-4B2A-BB84-B4C7793693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9438" y="4292600"/>
            <a:ext cx="1246187"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a:extLst>
              <a:ext uri="{FF2B5EF4-FFF2-40B4-BE49-F238E27FC236}">
                <a16:creationId xmlns:a16="http://schemas.microsoft.com/office/drawing/2014/main" id="{26A789AA-1CE2-4627-8425-FEA1567068F3}"/>
              </a:ext>
            </a:extLst>
          </p:cNvPr>
          <p:cNvSpPr/>
          <p:nvPr/>
        </p:nvSpPr>
        <p:spPr>
          <a:xfrm>
            <a:off x="395288" y="333375"/>
            <a:ext cx="8353425" cy="792163"/>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3600" b="1" dirty="0">
                <a:solidFill>
                  <a:schemeClr val="tx1"/>
                </a:solidFill>
              </a:rPr>
              <a:t>Development Matters</a:t>
            </a:r>
          </a:p>
        </p:txBody>
      </p:sp>
      <p:sp>
        <p:nvSpPr>
          <p:cNvPr id="19459" name="Text Box 5">
            <a:extLst>
              <a:ext uri="{FF2B5EF4-FFF2-40B4-BE49-F238E27FC236}">
                <a16:creationId xmlns:a16="http://schemas.microsoft.com/office/drawing/2014/main" id="{74150696-A1F1-40A1-A955-566B3A2BC276}"/>
              </a:ext>
            </a:extLst>
          </p:cNvPr>
          <p:cNvSpPr txBox="1">
            <a:spLocks noChangeArrowheads="1"/>
          </p:cNvSpPr>
          <p:nvPr/>
        </p:nvSpPr>
        <p:spPr bwMode="auto">
          <a:xfrm>
            <a:off x="193675" y="1412875"/>
            <a:ext cx="4398963"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GB" altLang="en-US" sz="1000" b="1"/>
          </a:p>
          <a:p>
            <a:pPr eaLnBrk="1" hangingPunct="1">
              <a:spcBef>
                <a:spcPct val="0"/>
              </a:spcBef>
              <a:buFontTx/>
              <a:buNone/>
            </a:pPr>
            <a:r>
              <a:rPr lang="en-GB" altLang="en-US" i="1"/>
              <a:t>This is a </a:t>
            </a:r>
            <a:r>
              <a:rPr lang="en-GB" altLang="en-US" b="1" i="1"/>
              <a:t>non-statutory guidance </a:t>
            </a:r>
            <a:r>
              <a:rPr lang="en-GB" altLang="en-US" i="1"/>
              <a:t>to support Practitioners in implementing the statutory requirements of the EYFS.</a:t>
            </a:r>
          </a:p>
          <a:p>
            <a:pPr eaLnBrk="1" hangingPunct="1">
              <a:spcBef>
                <a:spcPct val="0"/>
              </a:spcBef>
              <a:buFontTx/>
              <a:buNone/>
            </a:pPr>
            <a:endParaRPr lang="en-GB" altLang="en-US" sz="2400" i="1"/>
          </a:p>
        </p:txBody>
      </p:sp>
      <p:pic>
        <p:nvPicPr>
          <p:cNvPr id="19460" name="Picture 6" descr="http://development-matters.org.uk/wp-content/uploads/2020/11/thumbnail-DM-1.png">
            <a:extLst>
              <a:ext uri="{FF2B5EF4-FFF2-40B4-BE49-F238E27FC236}">
                <a16:creationId xmlns:a16="http://schemas.microsoft.com/office/drawing/2014/main" id="{27CFE8C4-3C12-42F1-811E-34C6D2E68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75" y="2952750"/>
            <a:ext cx="1803400" cy="25638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5">
            <a:extLst>
              <a:ext uri="{FF2B5EF4-FFF2-40B4-BE49-F238E27FC236}">
                <a16:creationId xmlns:a16="http://schemas.microsoft.com/office/drawing/2014/main" id="{24F464D1-BA77-4708-8866-CDA5575A3E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517" t="32220" r="35594" b="14972"/>
          <a:stretch>
            <a:fillRect/>
          </a:stretch>
        </p:blipFill>
        <p:spPr bwMode="auto">
          <a:xfrm>
            <a:off x="4751388" y="2098675"/>
            <a:ext cx="3997325" cy="28352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29264-F850-4937-ACCC-94280D5CAF55}"/>
              </a:ext>
            </a:extLst>
          </p:cNvPr>
          <p:cNvSpPr>
            <a:spLocks noGrp="1"/>
          </p:cNvSpPr>
          <p:nvPr>
            <p:ph type="title"/>
          </p:nvPr>
        </p:nvSpPr>
        <p:spPr>
          <a:xfrm>
            <a:off x="434975" y="1125538"/>
            <a:ext cx="8229600" cy="720725"/>
          </a:xfrm>
        </p:spPr>
        <p:txBody>
          <a:bodyPr>
            <a:normAutofit/>
          </a:bodyPr>
          <a:lstStyle/>
          <a:p>
            <a:pPr algn="ctr">
              <a:defRPr/>
            </a:pPr>
            <a:r>
              <a:rPr lang="en-GB" dirty="0">
                <a:latin typeface="+mn-lt"/>
              </a:rPr>
              <a:t>  </a:t>
            </a:r>
            <a:r>
              <a:rPr lang="en-GB" sz="2900" dirty="0"/>
              <a:t>Seven Features of Effective Practice</a:t>
            </a:r>
          </a:p>
        </p:txBody>
      </p:sp>
      <p:pic>
        <p:nvPicPr>
          <p:cNvPr id="20483" name="Picture 2">
            <a:extLst>
              <a:ext uri="{FF2B5EF4-FFF2-40B4-BE49-F238E27FC236}">
                <a16:creationId xmlns:a16="http://schemas.microsoft.com/office/drawing/2014/main" id="{03600E13-4A47-4B53-90FE-C5F7BFBB05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697038"/>
            <a:ext cx="3167062" cy="35417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4" name="Picture 3">
            <a:extLst>
              <a:ext uri="{FF2B5EF4-FFF2-40B4-BE49-F238E27FC236}">
                <a16:creationId xmlns:a16="http://schemas.microsoft.com/office/drawing/2014/main" id="{47FC002E-21FA-43D1-A3C1-539A54EAAD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4150" y="1773238"/>
            <a:ext cx="3962400" cy="333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a:extLst>
              <a:ext uri="{FF2B5EF4-FFF2-40B4-BE49-F238E27FC236}">
                <a16:creationId xmlns:a16="http://schemas.microsoft.com/office/drawing/2014/main" id="{4371158A-FFE2-4786-8D96-4F2A55A40716}"/>
              </a:ext>
            </a:extLst>
          </p:cNvPr>
          <p:cNvSpPr/>
          <p:nvPr/>
        </p:nvSpPr>
        <p:spPr>
          <a:xfrm>
            <a:off x="373063" y="260350"/>
            <a:ext cx="8353425" cy="792163"/>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3600" b="1" dirty="0">
                <a:solidFill>
                  <a:schemeClr val="tx1"/>
                </a:solidFill>
              </a:rPr>
              <a:t>Development Matters</a:t>
            </a:r>
          </a:p>
        </p:txBody>
      </p:sp>
      <p:sp>
        <p:nvSpPr>
          <p:cNvPr id="20486" name="TextBox 5">
            <a:extLst>
              <a:ext uri="{FF2B5EF4-FFF2-40B4-BE49-F238E27FC236}">
                <a16:creationId xmlns:a16="http://schemas.microsoft.com/office/drawing/2014/main" id="{06554E9A-9472-43DC-85A9-6A4A1DA41EC4}"/>
              </a:ext>
            </a:extLst>
          </p:cNvPr>
          <p:cNvSpPr txBox="1">
            <a:spLocks noChangeArrowheads="1"/>
          </p:cNvSpPr>
          <p:nvPr/>
        </p:nvSpPr>
        <p:spPr bwMode="auto">
          <a:xfrm>
            <a:off x="-11113" y="5445125"/>
            <a:ext cx="4799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a:t>Credit: Julian Grenier </a:t>
            </a:r>
          </a:p>
          <a:p>
            <a:pPr eaLnBrk="1" hangingPunct="1">
              <a:spcBef>
                <a:spcPct val="0"/>
              </a:spcBef>
              <a:buFontTx/>
              <a:buNone/>
            </a:pPr>
            <a:r>
              <a:rPr lang="en-GB" altLang="en-US" sz="1200"/>
              <a:t>“Working with the revised EYFS: Principles into Practice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395C808-1F24-4DDE-A433-56B99DD9C034}"/>
              </a:ext>
            </a:extLst>
          </p:cNvPr>
          <p:cNvSpPr>
            <a:spLocks noGrp="1"/>
          </p:cNvSpPr>
          <p:nvPr>
            <p:ph type="title"/>
          </p:nvPr>
        </p:nvSpPr>
        <p:spPr>
          <a:xfrm>
            <a:off x="457200" y="287338"/>
            <a:ext cx="8229600" cy="865187"/>
          </a:xfrm>
        </p:spPr>
        <p:txBody>
          <a:bodyPr/>
          <a:lstStyle/>
          <a:p>
            <a:r>
              <a:rPr lang="en-GB" altLang="en-US"/>
              <a:t>Development matters</a:t>
            </a:r>
          </a:p>
        </p:txBody>
      </p:sp>
      <p:sp>
        <p:nvSpPr>
          <p:cNvPr id="21507" name="Text Placeholder 2">
            <a:extLst>
              <a:ext uri="{FF2B5EF4-FFF2-40B4-BE49-F238E27FC236}">
                <a16:creationId xmlns:a16="http://schemas.microsoft.com/office/drawing/2014/main" id="{CBF23EEC-6329-4D52-8228-E199DE1C87D8}"/>
              </a:ext>
            </a:extLst>
          </p:cNvPr>
          <p:cNvSpPr>
            <a:spLocks noGrp="1"/>
          </p:cNvSpPr>
          <p:nvPr>
            <p:ph type="body" sz="quarter" idx="13"/>
          </p:nvPr>
        </p:nvSpPr>
        <p:spPr>
          <a:xfrm>
            <a:off x="463550" y="1879600"/>
            <a:ext cx="8218488" cy="1117600"/>
          </a:xfrm>
        </p:spPr>
        <p:txBody>
          <a:bodyPr/>
          <a:lstStyle/>
          <a:p>
            <a:pPr marL="0" indent="0" algn="ctr">
              <a:buFont typeface="Arial" panose="020B0604020202020204" pitchFamily="34" charset="0"/>
              <a:buNone/>
            </a:pPr>
            <a:r>
              <a:rPr lang="en-GB" altLang="en-US"/>
              <a:t>“In planning and guiding what children learn, practitioners must reflect on the different rates at which children are developing and adjust their practice appropriately”</a:t>
            </a:r>
          </a:p>
        </p:txBody>
      </p:sp>
      <p:sp>
        <p:nvSpPr>
          <p:cNvPr id="21508" name="Text Placeholder 3">
            <a:extLst>
              <a:ext uri="{FF2B5EF4-FFF2-40B4-BE49-F238E27FC236}">
                <a16:creationId xmlns:a16="http://schemas.microsoft.com/office/drawing/2014/main" id="{00B346BC-CD9D-438B-849F-08317BC9ED32}"/>
              </a:ext>
            </a:extLst>
          </p:cNvPr>
          <p:cNvSpPr>
            <a:spLocks noGrp="1"/>
          </p:cNvSpPr>
          <p:nvPr>
            <p:ph type="body" sz="quarter" idx="14"/>
          </p:nvPr>
        </p:nvSpPr>
        <p:spPr>
          <a:xfrm>
            <a:off x="419100" y="1268413"/>
            <a:ext cx="8218488" cy="574675"/>
          </a:xfrm>
        </p:spPr>
        <p:txBody>
          <a:bodyPr/>
          <a:lstStyle/>
          <a:p>
            <a:pPr algn="ctr"/>
            <a:r>
              <a:rPr lang="en-GB" altLang="en-US" sz="2600"/>
              <a:t>Characteristics of Effective Teaching and Learning</a:t>
            </a:r>
          </a:p>
        </p:txBody>
      </p:sp>
      <p:sp>
        <p:nvSpPr>
          <p:cNvPr id="5" name="Rounded Rectangle 4">
            <a:extLst>
              <a:ext uri="{FF2B5EF4-FFF2-40B4-BE49-F238E27FC236}">
                <a16:creationId xmlns:a16="http://schemas.microsoft.com/office/drawing/2014/main" id="{5CEE0593-AC86-45DD-8F2D-FF1F4F7DF088}"/>
              </a:ext>
            </a:extLst>
          </p:cNvPr>
          <p:cNvSpPr/>
          <p:nvPr/>
        </p:nvSpPr>
        <p:spPr>
          <a:xfrm>
            <a:off x="395288" y="333375"/>
            <a:ext cx="8353425" cy="792163"/>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3600" b="1" dirty="0">
                <a:solidFill>
                  <a:schemeClr val="tx1"/>
                </a:solidFill>
              </a:rPr>
              <a:t>Development Matters</a:t>
            </a:r>
          </a:p>
        </p:txBody>
      </p:sp>
      <p:sp>
        <p:nvSpPr>
          <p:cNvPr id="7" name="Rounded Rectangular Callout 6">
            <a:extLst>
              <a:ext uri="{FF2B5EF4-FFF2-40B4-BE49-F238E27FC236}">
                <a16:creationId xmlns:a16="http://schemas.microsoft.com/office/drawing/2014/main" id="{E65C407C-1E4D-4EBC-8DB0-8004912CB635}"/>
              </a:ext>
            </a:extLst>
          </p:cNvPr>
          <p:cNvSpPr/>
          <p:nvPr/>
        </p:nvSpPr>
        <p:spPr>
          <a:xfrm>
            <a:off x="179388" y="2997200"/>
            <a:ext cx="5040312" cy="2735263"/>
          </a:xfrm>
          <a:prstGeom prst="wedgeRoundRectCallout">
            <a:avLst>
              <a:gd name="adj1" fmla="val -32820"/>
              <a:gd name="adj2" fmla="val 49790"/>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altLang="en-US" sz="2000" dirty="0">
                <a:solidFill>
                  <a:schemeClr val="tx1"/>
                </a:solidFill>
                <a:latin typeface="Arial" charset="0"/>
                <a:cs typeface="Arial" charset="0"/>
              </a:rPr>
              <a:t>Three characteristics of effective teaching and learning are:</a:t>
            </a:r>
          </a:p>
          <a:p>
            <a:pPr eaLnBrk="1" hangingPunct="1">
              <a:defRPr/>
            </a:pPr>
            <a:endParaRPr lang="en-GB" altLang="en-US" sz="2000" dirty="0">
              <a:solidFill>
                <a:schemeClr val="tx1"/>
              </a:solidFill>
              <a:latin typeface="Arial" charset="0"/>
              <a:cs typeface="Arial" charset="0"/>
            </a:endParaRPr>
          </a:p>
          <a:p>
            <a:pPr marL="800100" lvl="1" indent="-342900" eaLnBrk="1" hangingPunct="1">
              <a:buFont typeface="Arial" panose="020B0604020202020204" pitchFamily="34" charset="0"/>
              <a:buChar char="•"/>
              <a:defRPr/>
            </a:pPr>
            <a:r>
              <a:rPr lang="en-GB" altLang="en-US" sz="2000" b="1" dirty="0">
                <a:solidFill>
                  <a:schemeClr val="tx1"/>
                </a:solidFill>
                <a:latin typeface="Arial" charset="0"/>
                <a:cs typeface="Arial" charset="0"/>
              </a:rPr>
              <a:t>Playing and exploring</a:t>
            </a:r>
          </a:p>
          <a:p>
            <a:pPr marL="800100" lvl="1" indent="-342900" eaLnBrk="1" hangingPunct="1">
              <a:buFont typeface="Arial" panose="020B0604020202020204" pitchFamily="34" charset="0"/>
              <a:buChar char="•"/>
              <a:defRPr/>
            </a:pPr>
            <a:r>
              <a:rPr lang="en-GB" altLang="en-US" sz="2000" b="1" dirty="0">
                <a:solidFill>
                  <a:schemeClr val="tx1"/>
                </a:solidFill>
                <a:latin typeface="Arial" charset="0"/>
                <a:cs typeface="Arial" charset="0"/>
              </a:rPr>
              <a:t>Active learning</a:t>
            </a:r>
          </a:p>
          <a:p>
            <a:pPr marL="800100" lvl="1" indent="-342900" eaLnBrk="1" hangingPunct="1">
              <a:buFont typeface="Arial" panose="020B0604020202020204" pitchFamily="34" charset="0"/>
              <a:buChar char="•"/>
              <a:defRPr/>
            </a:pPr>
            <a:r>
              <a:rPr lang="en-GB" altLang="en-US" sz="2000" b="1" dirty="0">
                <a:solidFill>
                  <a:schemeClr val="tx1"/>
                </a:solidFill>
                <a:latin typeface="Arial" charset="0"/>
                <a:cs typeface="Arial" charset="0"/>
              </a:rPr>
              <a:t>Creating and thinking critically</a:t>
            </a:r>
          </a:p>
        </p:txBody>
      </p:sp>
      <p:pic>
        <p:nvPicPr>
          <p:cNvPr id="21511" name="Picture 8">
            <a:extLst>
              <a:ext uri="{FF2B5EF4-FFF2-40B4-BE49-F238E27FC236}">
                <a16:creationId xmlns:a16="http://schemas.microsoft.com/office/drawing/2014/main" id="{7E9C6A0A-5CC8-4B4C-ACF0-B7A360B07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443" t="32423" r="35419" b="14906"/>
          <a:stretch>
            <a:fillRect/>
          </a:stretch>
        </p:blipFill>
        <p:spPr bwMode="auto">
          <a:xfrm>
            <a:off x="5684838" y="2997200"/>
            <a:ext cx="2952750" cy="20748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a:extLst>
              <a:ext uri="{FF2B5EF4-FFF2-40B4-BE49-F238E27FC236}">
                <a16:creationId xmlns:a16="http://schemas.microsoft.com/office/drawing/2014/main" id="{5B8BFEB5-A90F-46CD-8932-F076FA9B3816}"/>
              </a:ext>
            </a:extLst>
          </p:cNvPr>
          <p:cNvSpPr>
            <a:spLocks noGrp="1"/>
          </p:cNvSpPr>
          <p:nvPr>
            <p:ph type="title"/>
          </p:nvPr>
        </p:nvSpPr>
        <p:spPr>
          <a:xfrm>
            <a:off x="519113" y="1196975"/>
            <a:ext cx="8229600" cy="647700"/>
          </a:xfrm>
        </p:spPr>
        <p:txBody>
          <a:bodyPr/>
          <a:lstStyle/>
          <a:p>
            <a:pPr algn="ctr"/>
            <a:r>
              <a:rPr lang="en-GB" altLang="en-US" sz="2600"/>
              <a:t>Three Age Bands for Assessment </a:t>
            </a:r>
          </a:p>
        </p:txBody>
      </p:sp>
      <p:sp>
        <p:nvSpPr>
          <p:cNvPr id="8" name="Rounded Rectangle 7">
            <a:extLst>
              <a:ext uri="{FF2B5EF4-FFF2-40B4-BE49-F238E27FC236}">
                <a16:creationId xmlns:a16="http://schemas.microsoft.com/office/drawing/2014/main" id="{3A6F19E9-7855-422F-A4BB-D0AC7883F9A2}"/>
              </a:ext>
            </a:extLst>
          </p:cNvPr>
          <p:cNvSpPr/>
          <p:nvPr/>
        </p:nvSpPr>
        <p:spPr>
          <a:xfrm>
            <a:off x="395288" y="333375"/>
            <a:ext cx="8353425" cy="792163"/>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3600" b="1" dirty="0">
                <a:solidFill>
                  <a:schemeClr val="tx1"/>
                </a:solidFill>
              </a:rPr>
              <a:t>Development Matters</a:t>
            </a:r>
          </a:p>
        </p:txBody>
      </p:sp>
      <p:sp>
        <p:nvSpPr>
          <p:cNvPr id="6" name="Rounded Rectangle 5">
            <a:extLst>
              <a:ext uri="{FF2B5EF4-FFF2-40B4-BE49-F238E27FC236}">
                <a16:creationId xmlns:a16="http://schemas.microsoft.com/office/drawing/2014/main" id="{AAA75000-CB8A-4137-B062-6E28E9AFA1F5}"/>
              </a:ext>
            </a:extLst>
          </p:cNvPr>
          <p:cNvSpPr/>
          <p:nvPr/>
        </p:nvSpPr>
        <p:spPr>
          <a:xfrm>
            <a:off x="395288" y="1916113"/>
            <a:ext cx="8424862" cy="720725"/>
          </a:xfrm>
          <a:prstGeom prst="roundRect">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GB" sz="3200" dirty="0">
                <a:solidFill>
                  <a:schemeClr val="tx1"/>
                </a:solidFill>
              </a:rPr>
              <a:t>Birth to Three:  Babies, toddlers &amp; young children</a:t>
            </a:r>
          </a:p>
        </p:txBody>
      </p:sp>
      <p:sp>
        <p:nvSpPr>
          <p:cNvPr id="10" name="Rounded Rectangle 9">
            <a:extLst>
              <a:ext uri="{FF2B5EF4-FFF2-40B4-BE49-F238E27FC236}">
                <a16:creationId xmlns:a16="http://schemas.microsoft.com/office/drawing/2014/main" id="{931E0B2F-2CBD-47C9-A471-423029363A9E}"/>
              </a:ext>
            </a:extLst>
          </p:cNvPr>
          <p:cNvSpPr/>
          <p:nvPr/>
        </p:nvSpPr>
        <p:spPr>
          <a:xfrm>
            <a:off x="358775" y="3644900"/>
            <a:ext cx="8424863" cy="719138"/>
          </a:xfrm>
          <a:prstGeom prst="roundRect">
            <a:avLst/>
          </a:prstGeom>
          <a:solidFill>
            <a:schemeClr val="accent3">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GB" sz="3200" dirty="0">
                <a:solidFill>
                  <a:schemeClr val="tx1"/>
                </a:solidFill>
              </a:rPr>
              <a:t>Children in Reception</a:t>
            </a:r>
          </a:p>
        </p:txBody>
      </p:sp>
      <p:sp>
        <p:nvSpPr>
          <p:cNvPr id="12" name="Rounded Rectangle 11">
            <a:extLst>
              <a:ext uri="{FF2B5EF4-FFF2-40B4-BE49-F238E27FC236}">
                <a16:creationId xmlns:a16="http://schemas.microsoft.com/office/drawing/2014/main" id="{014A58F8-2755-453A-89FA-AF442533DBB4}"/>
              </a:ext>
            </a:extLst>
          </p:cNvPr>
          <p:cNvSpPr/>
          <p:nvPr/>
        </p:nvSpPr>
        <p:spPr>
          <a:xfrm>
            <a:off x="358775" y="2781300"/>
            <a:ext cx="8426450" cy="720725"/>
          </a:xfrm>
          <a:prstGeom prst="round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GB" sz="3200" dirty="0">
                <a:solidFill>
                  <a:schemeClr val="tx1"/>
                </a:solidFill>
              </a:rPr>
              <a:t>Three &amp; Four Year Olds</a:t>
            </a:r>
          </a:p>
        </p:txBody>
      </p:sp>
      <p:pic>
        <p:nvPicPr>
          <p:cNvPr id="22535" name="Picture 1">
            <a:extLst>
              <a:ext uri="{FF2B5EF4-FFF2-40B4-BE49-F238E27FC236}">
                <a16:creationId xmlns:a16="http://schemas.microsoft.com/office/drawing/2014/main" id="{1407363D-64E4-44F2-8523-52D243EA84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5125" y="4506913"/>
            <a:ext cx="1974850"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
            <a:extLst>
              <a:ext uri="{FF2B5EF4-FFF2-40B4-BE49-F238E27FC236}">
                <a16:creationId xmlns:a16="http://schemas.microsoft.com/office/drawing/2014/main" id="{EE2396DF-1CD4-4CE1-A081-95358CEC497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10088" y="4494213"/>
            <a:ext cx="1982787"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4">
            <a:extLst>
              <a:ext uri="{FF2B5EF4-FFF2-40B4-BE49-F238E27FC236}">
                <a16:creationId xmlns:a16="http://schemas.microsoft.com/office/drawing/2014/main" id="{7750E8C3-6DF6-4983-B056-8F9AE850D061}"/>
              </a:ext>
            </a:extLst>
          </p:cNvPr>
          <p:cNvPicPr>
            <a:picLocks noChangeAspect="1"/>
          </p:cNvPicPr>
          <p:nvPr/>
        </p:nvPicPr>
        <p:blipFill>
          <a:blip r:embed="rId4">
            <a:extLst>
              <a:ext uri="{28A0092B-C50C-407E-A947-70E740481C1C}">
                <a14:useLocalDpi xmlns:a14="http://schemas.microsoft.com/office/drawing/2010/main" val="0"/>
              </a:ext>
            </a:extLst>
          </a:blip>
          <a:srcRect b="6207"/>
          <a:stretch>
            <a:fillRect/>
          </a:stretch>
        </p:blipFill>
        <p:spPr bwMode="auto">
          <a:xfrm>
            <a:off x="2484438" y="4491038"/>
            <a:ext cx="188118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7FA3AF01-73A9-4ABB-BC34-BE06DA745C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699" t="32190" r="35661" b="15053"/>
          <a:stretch>
            <a:fillRect/>
          </a:stretch>
        </p:blipFill>
        <p:spPr bwMode="auto">
          <a:xfrm>
            <a:off x="107950" y="1217613"/>
            <a:ext cx="6437313" cy="4587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a:extLst>
              <a:ext uri="{FF2B5EF4-FFF2-40B4-BE49-F238E27FC236}">
                <a16:creationId xmlns:a16="http://schemas.microsoft.com/office/drawing/2014/main" id="{C2C4A422-3A08-4A64-80E3-B63D0895748A}"/>
              </a:ext>
            </a:extLst>
          </p:cNvPr>
          <p:cNvSpPr/>
          <p:nvPr/>
        </p:nvSpPr>
        <p:spPr>
          <a:xfrm>
            <a:off x="395288" y="333375"/>
            <a:ext cx="8353425" cy="792163"/>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3600" b="1" dirty="0">
                <a:solidFill>
                  <a:schemeClr val="tx1"/>
                </a:solidFill>
              </a:rPr>
              <a:t>Development Matters</a:t>
            </a:r>
          </a:p>
        </p:txBody>
      </p:sp>
      <p:sp>
        <p:nvSpPr>
          <p:cNvPr id="4" name="Rectangle 3">
            <a:extLst>
              <a:ext uri="{FF2B5EF4-FFF2-40B4-BE49-F238E27FC236}">
                <a16:creationId xmlns:a16="http://schemas.microsoft.com/office/drawing/2014/main" id="{5AB84277-E2A1-4866-8F08-B0266BD73FC6}"/>
              </a:ext>
            </a:extLst>
          </p:cNvPr>
          <p:cNvSpPr/>
          <p:nvPr/>
        </p:nvSpPr>
        <p:spPr>
          <a:xfrm>
            <a:off x="6732588" y="1520825"/>
            <a:ext cx="2303462" cy="2232025"/>
          </a:xfrm>
          <a:prstGeom prst="rect">
            <a:avLst/>
          </a:prstGeom>
          <a:solidFill>
            <a:schemeClr val="accent2">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GB" sz="2000" dirty="0">
                <a:solidFill>
                  <a:schemeClr val="tx1"/>
                </a:solidFill>
              </a:rPr>
              <a:t>Birth to three example </a:t>
            </a:r>
          </a:p>
          <a:p>
            <a:pPr algn="ctr" eaLnBrk="1" hangingPunct="1">
              <a:defRPr/>
            </a:pPr>
            <a:r>
              <a:rPr lang="en-GB" sz="2000" dirty="0">
                <a:solidFill>
                  <a:schemeClr val="tx1"/>
                </a:solidFill>
              </a:rPr>
              <a:t>- Communication and Language</a:t>
            </a:r>
          </a:p>
        </p:txBody>
      </p:sp>
      <p:cxnSp>
        <p:nvCxnSpPr>
          <p:cNvPr id="5" name="Curved Connector 4">
            <a:extLst>
              <a:ext uri="{FF2B5EF4-FFF2-40B4-BE49-F238E27FC236}">
                <a16:creationId xmlns:a16="http://schemas.microsoft.com/office/drawing/2014/main" id="{400DF584-9250-4858-B428-9BC43FF43412}"/>
              </a:ext>
            </a:extLst>
          </p:cNvPr>
          <p:cNvCxnSpPr/>
          <p:nvPr/>
        </p:nvCxnSpPr>
        <p:spPr>
          <a:xfrm rot="5400000">
            <a:off x="6965950" y="3662363"/>
            <a:ext cx="828675" cy="100965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pic>
        <p:nvPicPr>
          <p:cNvPr id="23558" name="Picture 2">
            <a:extLst>
              <a:ext uri="{FF2B5EF4-FFF2-40B4-BE49-F238E27FC236}">
                <a16:creationId xmlns:a16="http://schemas.microsoft.com/office/drawing/2014/main" id="{A6B50199-206F-43C5-ACD0-6B3DF1E59E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1450" y="4202113"/>
            <a:ext cx="1244600" cy="82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0894ACEF-AA60-4A1B-B90A-1C36FD36CE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299" t="32257" r="35712" b="14886"/>
          <a:stretch>
            <a:fillRect/>
          </a:stretch>
        </p:blipFill>
        <p:spPr bwMode="auto">
          <a:xfrm>
            <a:off x="107950" y="1125538"/>
            <a:ext cx="6480175" cy="45878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ounded Rectangle 3">
            <a:extLst>
              <a:ext uri="{FF2B5EF4-FFF2-40B4-BE49-F238E27FC236}">
                <a16:creationId xmlns:a16="http://schemas.microsoft.com/office/drawing/2014/main" id="{CC24B391-CE81-4209-A267-4062548CC2A1}"/>
              </a:ext>
            </a:extLst>
          </p:cNvPr>
          <p:cNvSpPr/>
          <p:nvPr/>
        </p:nvSpPr>
        <p:spPr>
          <a:xfrm>
            <a:off x="395288" y="333375"/>
            <a:ext cx="8353425" cy="792163"/>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3600" b="1" dirty="0">
                <a:solidFill>
                  <a:schemeClr val="tx1"/>
                </a:solidFill>
              </a:rPr>
              <a:t>Development Matters</a:t>
            </a:r>
          </a:p>
        </p:txBody>
      </p:sp>
      <p:sp>
        <p:nvSpPr>
          <p:cNvPr id="5" name="Rectangle 4">
            <a:extLst>
              <a:ext uri="{FF2B5EF4-FFF2-40B4-BE49-F238E27FC236}">
                <a16:creationId xmlns:a16="http://schemas.microsoft.com/office/drawing/2014/main" id="{FF73937A-1CE1-48FD-9649-6BD1AD6521F2}"/>
              </a:ext>
            </a:extLst>
          </p:cNvPr>
          <p:cNvSpPr/>
          <p:nvPr/>
        </p:nvSpPr>
        <p:spPr>
          <a:xfrm>
            <a:off x="6732588" y="1520825"/>
            <a:ext cx="2303462" cy="2232025"/>
          </a:xfrm>
          <a:prstGeom prst="rect">
            <a:avLst/>
          </a:prstGeom>
          <a:solidFill>
            <a:schemeClr val="accent2">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GB" sz="2000" dirty="0">
                <a:solidFill>
                  <a:schemeClr val="tx1"/>
                </a:solidFill>
              </a:rPr>
              <a:t>3 and 4 year olds example </a:t>
            </a:r>
          </a:p>
          <a:p>
            <a:pPr algn="ctr" eaLnBrk="1" hangingPunct="1">
              <a:defRPr/>
            </a:pPr>
            <a:r>
              <a:rPr lang="en-GB" sz="2000" dirty="0">
                <a:solidFill>
                  <a:schemeClr val="tx1"/>
                </a:solidFill>
              </a:rPr>
              <a:t>- Communication and Language</a:t>
            </a:r>
          </a:p>
        </p:txBody>
      </p:sp>
      <p:cxnSp>
        <p:nvCxnSpPr>
          <p:cNvPr id="7" name="Curved Connector 6">
            <a:extLst>
              <a:ext uri="{FF2B5EF4-FFF2-40B4-BE49-F238E27FC236}">
                <a16:creationId xmlns:a16="http://schemas.microsoft.com/office/drawing/2014/main" id="{9FDAB98E-A95D-41AD-B995-4E96FEB0F01E}"/>
              </a:ext>
            </a:extLst>
          </p:cNvPr>
          <p:cNvCxnSpPr/>
          <p:nvPr/>
        </p:nvCxnSpPr>
        <p:spPr>
          <a:xfrm rot="5400000">
            <a:off x="6965950" y="3662363"/>
            <a:ext cx="828675" cy="100965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pic>
        <p:nvPicPr>
          <p:cNvPr id="24582" name="Picture 1">
            <a:extLst>
              <a:ext uri="{FF2B5EF4-FFF2-40B4-BE49-F238E27FC236}">
                <a16:creationId xmlns:a16="http://schemas.microsoft.com/office/drawing/2014/main" id="{1478A823-E427-4593-B618-855A6A86E4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5575" y="4327525"/>
            <a:ext cx="1241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84CFDC77-5B8B-46A0-B95E-D0FC2D30A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520" t="32397" r="35477" b="14752"/>
          <a:stretch>
            <a:fillRect/>
          </a:stretch>
        </p:blipFill>
        <p:spPr bwMode="auto">
          <a:xfrm>
            <a:off x="55563" y="1193800"/>
            <a:ext cx="6532562" cy="4622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Rounded Rectangle 2">
            <a:extLst>
              <a:ext uri="{FF2B5EF4-FFF2-40B4-BE49-F238E27FC236}">
                <a16:creationId xmlns:a16="http://schemas.microsoft.com/office/drawing/2014/main" id="{A27247FF-ABEB-4293-8DE9-4DB36A793174}"/>
              </a:ext>
            </a:extLst>
          </p:cNvPr>
          <p:cNvSpPr/>
          <p:nvPr/>
        </p:nvSpPr>
        <p:spPr>
          <a:xfrm>
            <a:off x="395288" y="333375"/>
            <a:ext cx="8353425" cy="792163"/>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3600" b="1" dirty="0">
                <a:solidFill>
                  <a:schemeClr val="tx1"/>
                </a:solidFill>
              </a:rPr>
              <a:t>Development Matters</a:t>
            </a:r>
          </a:p>
        </p:txBody>
      </p:sp>
      <p:sp>
        <p:nvSpPr>
          <p:cNvPr id="4" name="Rectangle 3">
            <a:extLst>
              <a:ext uri="{FF2B5EF4-FFF2-40B4-BE49-F238E27FC236}">
                <a16:creationId xmlns:a16="http://schemas.microsoft.com/office/drawing/2014/main" id="{2D2BDC3D-8B3D-461C-B3A2-E984C7CC33B5}"/>
              </a:ext>
            </a:extLst>
          </p:cNvPr>
          <p:cNvSpPr/>
          <p:nvPr/>
        </p:nvSpPr>
        <p:spPr>
          <a:xfrm>
            <a:off x="6732588" y="1520825"/>
            <a:ext cx="2303462" cy="2232025"/>
          </a:xfrm>
          <a:prstGeom prst="rect">
            <a:avLst/>
          </a:prstGeom>
          <a:solidFill>
            <a:schemeClr val="accent2">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GB" sz="2000" dirty="0">
                <a:solidFill>
                  <a:schemeClr val="tx1"/>
                </a:solidFill>
              </a:rPr>
              <a:t>Observation checkpoints in DM</a:t>
            </a:r>
          </a:p>
          <a:p>
            <a:pPr algn="ctr" eaLnBrk="1" hangingPunct="1">
              <a:defRPr/>
            </a:pPr>
            <a:r>
              <a:rPr lang="en-GB" sz="2000" dirty="0">
                <a:solidFill>
                  <a:schemeClr val="tx1"/>
                </a:solidFill>
              </a:rPr>
              <a:t>help practitioners  notice  a child  at risk of falling behind in their development</a:t>
            </a:r>
          </a:p>
        </p:txBody>
      </p:sp>
      <p:pic>
        <p:nvPicPr>
          <p:cNvPr id="25605" name="Picture 1">
            <a:extLst>
              <a:ext uri="{FF2B5EF4-FFF2-40B4-BE49-F238E27FC236}">
                <a16:creationId xmlns:a16="http://schemas.microsoft.com/office/drawing/2014/main" id="{20C9FC23-2243-449E-BAC3-B2A58D68BD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85113" y="4221163"/>
            <a:ext cx="11493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Curved Connector 7">
            <a:extLst>
              <a:ext uri="{FF2B5EF4-FFF2-40B4-BE49-F238E27FC236}">
                <a16:creationId xmlns:a16="http://schemas.microsoft.com/office/drawing/2014/main" id="{6A1C45F9-1A79-4CC4-8CC0-40A22969E2C3}"/>
              </a:ext>
            </a:extLst>
          </p:cNvPr>
          <p:cNvCxnSpPr/>
          <p:nvPr/>
        </p:nvCxnSpPr>
        <p:spPr>
          <a:xfrm rot="5400000">
            <a:off x="6965950" y="3662363"/>
            <a:ext cx="828675" cy="1009650"/>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D16DC9E-8CAE-40B8-B765-84BE7F6538BD}"/>
              </a:ext>
            </a:extLst>
          </p:cNvPr>
          <p:cNvSpPr/>
          <p:nvPr/>
        </p:nvSpPr>
        <p:spPr>
          <a:xfrm>
            <a:off x="468313" y="115888"/>
            <a:ext cx="8353425" cy="1254125"/>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3600" b="1" dirty="0">
                <a:solidFill>
                  <a:schemeClr val="tx1"/>
                </a:solidFill>
              </a:rPr>
              <a:t>Section Two:</a:t>
            </a:r>
          </a:p>
          <a:p>
            <a:pPr algn="ctr" eaLnBrk="1" hangingPunct="1">
              <a:defRPr/>
            </a:pPr>
            <a:r>
              <a:rPr lang="en-GB" altLang="en-US" sz="3600" b="1" dirty="0">
                <a:solidFill>
                  <a:schemeClr val="tx1"/>
                </a:solidFill>
              </a:rPr>
              <a:t>What is Assessment?</a:t>
            </a:r>
          </a:p>
        </p:txBody>
      </p:sp>
      <p:sp>
        <p:nvSpPr>
          <p:cNvPr id="6" name="Rounded Rectangle 5">
            <a:extLst>
              <a:ext uri="{FF2B5EF4-FFF2-40B4-BE49-F238E27FC236}">
                <a16:creationId xmlns:a16="http://schemas.microsoft.com/office/drawing/2014/main" id="{009B22AF-1550-4948-89CD-2E42F8D369C2}"/>
              </a:ext>
            </a:extLst>
          </p:cNvPr>
          <p:cNvSpPr/>
          <p:nvPr/>
        </p:nvSpPr>
        <p:spPr>
          <a:xfrm>
            <a:off x="468313" y="3500438"/>
            <a:ext cx="3167062" cy="588962"/>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3600" b="1" dirty="0">
                <a:solidFill>
                  <a:schemeClr val="tx1"/>
                </a:solidFill>
              </a:rPr>
              <a:t>Formative</a:t>
            </a:r>
          </a:p>
        </p:txBody>
      </p:sp>
      <p:sp>
        <p:nvSpPr>
          <p:cNvPr id="7" name="Rounded Rectangle 6">
            <a:extLst>
              <a:ext uri="{FF2B5EF4-FFF2-40B4-BE49-F238E27FC236}">
                <a16:creationId xmlns:a16="http://schemas.microsoft.com/office/drawing/2014/main" id="{7539583E-E153-40BB-8B73-4850B4762804}"/>
              </a:ext>
            </a:extLst>
          </p:cNvPr>
          <p:cNvSpPr/>
          <p:nvPr/>
        </p:nvSpPr>
        <p:spPr>
          <a:xfrm>
            <a:off x="3781425" y="3516313"/>
            <a:ext cx="3167063" cy="563562"/>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3600" b="1" dirty="0">
                <a:solidFill>
                  <a:schemeClr val="tx1"/>
                </a:solidFill>
              </a:rPr>
              <a:t>Summative</a:t>
            </a:r>
          </a:p>
        </p:txBody>
      </p:sp>
      <p:sp>
        <p:nvSpPr>
          <p:cNvPr id="26629" name="TextBox 1">
            <a:extLst>
              <a:ext uri="{FF2B5EF4-FFF2-40B4-BE49-F238E27FC236}">
                <a16:creationId xmlns:a16="http://schemas.microsoft.com/office/drawing/2014/main" id="{4ACD070A-23C7-4A3A-9C82-23383A5DC1F3}"/>
              </a:ext>
            </a:extLst>
          </p:cNvPr>
          <p:cNvSpPr txBox="1">
            <a:spLocks noChangeArrowheads="1"/>
          </p:cNvSpPr>
          <p:nvPr/>
        </p:nvSpPr>
        <p:spPr bwMode="auto">
          <a:xfrm>
            <a:off x="468313" y="1484313"/>
            <a:ext cx="83534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600"/>
              <a:t>Assessment plays an important part in helping parents, carers and practitioners to recognise children’s progress, understand their needs, and to plan activities and support. </a:t>
            </a:r>
          </a:p>
        </p:txBody>
      </p:sp>
      <p:sp>
        <p:nvSpPr>
          <p:cNvPr id="26630" name="TextBox 2">
            <a:extLst>
              <a:ext uri="{FF2B5EF4-FFF2-40B4-BE49-F238E27FC236}">
                <a16:creationId xmlns:a16="http://schemas.microsoft.com/office/drawing/2014/main" id="{E1D6883F-67FB-480C-A79C-943E5DC1A554}"/>
              </a:ext>
            </a:extLst>
          </p:cNvPr>
          <p:cNvSpPr txBox="1">
            <a:spLocks noChangeArrowheads="1"/>
          </p:cNvSpPr>
          <p:nvPr/>
        </p:nvSpPr>
        <p:spPr bwMode="auto">
          <a:xfrm>
            <a:off x="468313" y="4089400"/>
            <a:ext cx="3167062"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400"/>
              <a:t>Formative assessment (ongoing assessment) is an integral part of the learning and development process. </a:t>
            </a:r>
          </a:p>
          <a:p>
            <a:pPr eaLnBrk="1" hangingPunct="1">
              <a:spcBef>
                <a:spcPct val="0"/>
              </a:spcBef>
              <a:buFontTx/>
              <a:buNone/>
            </a:pPr>
            <a:r>
              <a:rPr lang="en-GB" altLang="en-US" sz="1400"/>
              <a:t>It involves practitioners knowing children’s level of achievement and interests, and then shaping teaching and learning experiences for each child reflecting that knowledge. </a:t>
            </a:r>
          </a:p>
        </p:txBody>
      </p:sp>
      <p:sp>
        <p:nvSpPr>
          <p:cNvPr id="26631" name="Rectangle 4">
            <a:extLst>
              <a:ext uri="{FF2B5EF4-FFF2-40B4-BE49-F238E27FC236}">
                <a16:creationId xmlns:a16="http://schemas.microsoft.com/office/drawing/2014/main" id="{A2289B93-D86F-45F0-B8E9-98E5A5C4765F}"/>
              </a:ext>
            </a:extLst>
          </p:cNvPr>
          <p:cNvSpPr>
            <a:spLocks noChangeArrowheads="1"/>
          </p:cNvSpPr>
          <p:nvPr/>
        </p:nvSpPr>
        <p:spPr bwMode="auto">
          <a:xfrm>
            <a:off x="3781425" y="4227513"/>
            <a:ext cx="3167063"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400"/>
              <a:t>Summative Assessments </a:t>
            </a:r>
            <a:r>
              <a:rPr lang="en-GB" altLang="en-US" sz="1400" b="1"/>
              <a:t>must </a:t>
            </a:r>
            <a:r>
              <a:rPr lang="en-GB" altLang="en-US" sz="1400"/>
              <a:t>be completed by practitioners at the relevant times.</a:t>
            </a:r>
          </a:p>
          <a:p>
            <a:pPr eaLnBrk="1" hangingPunct="1">
              <a:spcBef>
                <a:spcPct val="0"/>
              </a:spcBef>
              <a:buFontTx/>
              <a:buNone/>
            </a:pPr>
            <a:r>
              <a:rPr lang="en-GB" altLang="en-US" sz="1400"/>
              <a:t>Today we will look at the ‘Progress check at age two’, and the’ EYFS Profile’ at the end of a child’s reception year.</a:t>
            </a:r>
          </a:p>
        </p:txBody>
      </p:sp>
      <p:sp>
        <p:nvSpPr>
          <p:cNvPr id="8" name="Rounded Rectangle 7">
            <a:extLst>
              <a:ext uri="{FF2B5EF4-FFF2-40B4-BE49-F238E27FC236}">
                <a16:creationId xmlns:a16="http://schemas.microsoft.com/office/drawing/2014/main" id="{6C12DE93-ADE3-46CC-BC26-C0420E16BC64}"/>
              </a:ext>
            </a:extLst>
          </p:cNvPr>
          <p:cNvSpPr/>
          <p:nvPr/>
        </p:nvSpPr>
        <p:spPr>
          <a:xfrm>
            <a:off x="468313" y="2205038"/>
            <a:ext cx="6335712" cy="1162050"/>
          </a:xfrm>
          <a:prstGeom prst="roundRect">
            <a:avLst/>
          </a:prstGeom>
          <a:solidFill>
            <a:schemeClr val="accent2">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GB" b="1" dirty="0">
                <a:solidFill>
                  <a:schemeClr val="tx1"/>
                </a:solidFill>
              </a:rPr>
              <a:t>IMPORTANT REMINDER: </a:t>
            </a:r>
          </a:p>
          <a:p>
            <a:pPr eaLnBrk="1" hangingPunct="1">
              <a:defRPr/>
            </a:pPr>
            <a:r>
              <a:rPr lang="en-GB" dirty="0">
                <a:solidFill>
                  <a:schemeClr val="tx1"/>
                </a:solidFill>
              </a:rPr>
              <a:t>Assessment should not entail prolonged breaks from </a:t>
            </a:r>
          </a:p>
          <a:p>
            <a:pPr eaLnBrk="1" hangingPunct="1">
              <a:defRPr/>
            </a:pPr>
            <a:r>
              <a:rPr lang="en-GB" dirty="0">
                <a:solidFill>
                  <a:schemeClr val="tx1"/>
                </a:solidFill>
              </a:rPr>
              <a:t>interaction with children, nor require excessive paperwork </a:t>
            </a:r>
          </a:p>
        </p:txBody>
      </p:sp>
      <p:pic>
        <p:nvPicPr>
          <p:cNvPr id="26633" name="Picture 1">
            <a:extLst>
              <a:ext uri="{FF2B5EF4-FFF2-40B4-BE49-F238E27FC236}">
                <a16:creationId xmlns:a16="http://schemas.microsoft.com/office/drawing/2014/main" id="{12E579E2-371D-4985-B7B2-89EEBDDF3D1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8488" y="2205038"/>
            <a:ext cx="18732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D81DE523-D4D1-4A0A-8C9F-81541EC51049}"/>
              </a:ext>
            </a:extLst>
          </p:cNvPr>
          <p:cNvSpPr/>
          <p:nvPr/>
        </p:nvSpPr>
        <p:spPr>
          <a:xfrm>
            <a:off x="5724525" y="250825"/>
            <a:ext cx="3251200" cy="1439863"/>
          </a:xfrm>
          <a:prstGeom prst="wedgeRoundRectCallout">
            <a:avLst>
              <a:gd name="adj1" fmla="val -39119"/>
              <a:gd name="adj2" fmla="val 79697"/>
              <a:gd name="adj3" fmla="val 1666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2000" dirty="0">
                <a:solidFill>
                  <a:schemeClr val="tx1"/>
                </a:solidFill>
                <a:latin typeface="Arial" charset="0"/>
                <a:cs typeface="Arial" charset="0"/>
              </a:rPr>
              <a:t>To introduce practitioners to the Early Years Foundation Stage documents</a:t>
            </a:r>
          </a:p>
        </p:txBody>
      </p:sp>
      <p:sp>
        <p:nvSpPr>
          <p:cNvPr id="3" name="Rounded Rectangular Callout 2">
            <a:extLst>
              <a:ext uri="{FF2B5EF4-FFF2-40B4-BE49-F238E27FC236}">
                <a16:creationId xmlns:a16="http://schemas.microsoft.com/office/drawing/2014/main" id="{E975AC37-1B49-47DB-8652-70F810F16748}"/>
              </a:ext>
            </a:extLst>
          </p:cNvPr>
          <p:cNvSpPr/>
          <p:nvPr/>
        </p:nvSpPr>
        <p:spPr>
          <a:xfrm>
            <a:off x="179388" y="134938"/>
            <a:ext cx="5184775" cy="2027237"/>
          </a:xfrm>
          <a:prstGeom prst="wedgeRoundRectCallout">
            <a:avLst>
              <a:gd name="adj1" fmla="val 36574"/>
              <a:gd name="adj2" fmla="val 57936"/>
              <a:gd name="adj3" fmla="val 1666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2000" dirty="0">
                <a:solidFill>
                  <a:schemeClr val="tx1"/>
                </a:solidFill>
                <a:latin typeface="Arial" charset="0"/>
                <a:cs typeface="Arial" charset="0"/>
              </a:rPr>
              <a:t>To introduce and develop practitioner’s awareness and confidence in understanding and implementing the </a:t>
            </a:r>
          </a:p>
          <a:p>
            <a:pPr algn="ctr" eaLnBrk="1" hangingPunct="1">
              <a:defRPr/>
            </a:pPr>
            <a:r>
              <a:rPr lang="en-GB" altLang="en-US" sz="2000" dirty="0">
                <a:solidFill>
                  <a:schemeClr val="tx1"/>
                </a:solidFill>
                <a:latin typeface="Arial" charset="0"/>
                <a:cs typeface="Arial" charset="0"/>
              </a:rPr>
              <a:t>Early Years Foundation Stage (EYFS)</a:t>
            </a:r>
          </a:p>
        </p:txBody>
      </p:sp>
      <p:sp>
        <p:nvSpPr>
          <p:cNvPr id="4" name="Rounded Rectangular Callout 3">
            <a:extLst>
              <a:ext uri="{FF2B5EF4-FFF2-40B4-BE49-F238E27FC236}">
                <a16:creationId xmlns:a16="http://schemas.microsoft.com/office/drawing/2014/main" id="{5543C0BA-8BF3-4F66-A6A5-3DB3FF669FE6}"/>
              </a:ext>
            </a:extLst>
          </p:cNvPr>
          <p:cNvSpPr/>
          <p:nvPr/>
        </p:nvSpPr>
        <p:spPr>
          <a:xfrm>
            <a:off x="179388" y="3716338"/>
            <a:ext cx="4608512" cy="2027237"/>
          </a:xfrm>
          <a:prstGeom prst="wedgeRoundRectCallout">
            <a:avLst>
              <a:gd name="adj1" fmla="val -9045"/>
              <a:gd name="adj2" fmla="val -62995"/>
              <a:gd name="adj3" fmla="val 1666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2000" dirty="0">
                <a:solidFill>
                  <a:schemeClr val="tx1"/>
                </a:solidFill>
                <a:latin typeface="Arial" charset="0"/>
                <a:cs typeface="Arial" charset="0"/>
              </a:rPr>
              <a:t>To develop an understanding of the safeguarding and welfare requirements, </a:t>
            </a:r>
          </a:p>
          <a:p>
            <a:pPr algn="ctr" eaLnBrk="1" hangingPunct="1">
              <a:defRPr/>
            </a:pPr>
            <a:r>
              <a:rPr lang="en-GB" altLang="en-US" sz="2000" dirty="0">
                <a:solidFill>
                  <a:schemeClr val="tx1"/>
                </a:solidFill>
                <a:latin typeface="Arial" charset="0"/>
                <a:cs typeface="Arial" charset="0"/>
              </a:rPr>
              <a:t>and how these are interwoven into the overarching principles of the EYFS.</a:t>
            </a:r>
          </a:p>
        </p:txBody>
      </p:sp>
      <p:sp>
        <p:nvSpPr>
          <p:cNvPr id="6" name="Rounded Rectangular Callout 5">
            <a:extLst>
              <a:ext uri="{FF2B5EF4-FFF2-40B4-BE49-F238E27FC236}">
                <a16:creationId xmlns:a16="http://schemas.microsoft.com/office/drawing/2014/main" id="{563E0A23-55BE-48F7-859A-CB345B080C28}"/>
              </a:ext>
            </a:extLst>
          </p:cNvPr>
          <p:cNvSpPr/>
          <p:nvPr/>
        </p:nvSpPr>
        <p:spPr>
          <a:xfrm>
            <a:off x="5003800" y="3687763"/>
            <a:ext cx="3971925" cy="1397000"/>
          </a:xfrm>
          <a:prstGeom prst="wedgeRoundRectCallout">
            <a:avLst>
              <a:gd name="adj1" fmla="val -40583"/>
              <a:gd name="adj2" fmla="val -69112"/>
              <a:gd name="adj3" fmla="val 16667"/>
            </a:avLst>
          </a:prstGeom>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GB" sz="2000" dirty="0">
                <a:solidFill>
                  <a:schemeClr val="tx1"/>
                </a:solidFill>
                <a:latin typeface="Arial" panose="020B0604020202020204" pitchFamily="34" charset="0"/>
                <a:cs typeface="Arial" panose="020B0604020202020204" pitchFamily="34" charset="0"/>
              </a:rPr>
              <a:t>To look at the practitioner role and the benefits of working with parents and carers</a:t>
            </a:r>
          </a:p>
        </p:txBody>
      </p:sp>
      <p:sp>
        <p:nvSpPr>
          <p:cNvPr id="8" name="Rounded Rectangular Callout 7">
            <a:extLst>
              <a:ext uri="{FF2B5EF4-FFF2-40B4-BE49-F238E27FC236}">
                <a16:creationId xmlns:a16="http://schemas.microsoft.com/office/drawing/2014/main" id="{5DAE8B70-37A0-4A15-A41C-D5ED079465BE}"/>
              </a:ext>
            </a:extLst>
          </p:cNvPr>
          <p:cNvSpPr/>
          <p:nvPr/>
        </p:nvSpPr>
        <p:spPr>
          <a:xfrm>
            <a:off x="1876425" y="2492375"/>
            <a:ext cx="5111750" cy="865188"/>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3600" b="1" dirty="0">
                <a:solidFill>
                  <a:schemeClr val="tx1"/>
                </a:solidFill>
              </a:rPr>
              <a:t>Aims and Objectives</a:t>
            </a:r>
          </a:p>
        </p:txBody>
      </p:sp>
      <p:pic>
        <p:nvPicPr>
          <p:cNvPr id="9223" name="Picture 4">
            <a:extLst>
              <a:ext uri="{FF2B5EF4-FFF2-40B4-BE49-F238E27FC236}">
                <a16:creationId xmlns:a16="http://schemas.microsoft.com/office/drawing/2014/main" id="{79875C3C-5F19-4F77-ABD8-7B7FD6CE66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70725" y="2060575"/>
            <a:ext cx="19050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4">
            <a:extLst>
              <a:ext uri="{FF2B5EF4-FFF2-40B4-BE49-F238E27FC236}">
                <a16:creationId xmlns:a16="http://schemas.microsoft.com/office/drawing/2014/main" id="{E8FBBEA5-7373-4BEA-81A0-03EE5D02154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417763"/>
            <a:ext cx="1525588"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077B58C2-C993-4EAB-91DC-C1E2933DB9C2}"/>
              </a:ext>
            </a:extLst>
          </p:cNvPr>
          <p:cNvSpPr/>
          <p:nvPr/>
        </p:nvSpPr>
        <p:spPr>
          <a:xfrm>
            <a:off x="377825" y="107950"/>
            <a:ext cx="8353425" cy="728663"/>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3600" b="1" dirty="0">
                <a:solidFill>
                  <a:schemeClr val="tx1"/>
                </a:solidFill>
              </a:rPr>
              <a:t>Ongoing Formative Assessment</a:t>
            </a:r>
          </a:p>
        </p:txBody>
      </p:sp>
      <p:pic>
        <p:nvPicPr>
          <p:cNvPr id="27651" name="Picture 2">
            <a:extLst>
              <a:ext uri="{FF2B5EF4-FFF2-40B4-BE49-F238E27FC236}">
                <a16:creationId xmlns:a16="http://schemas.microsoft.com/office/drawing/2014/main" id="{50743329-1CC3-40EF-9101-359409545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160" t="17448" r="27403" b="4950"/>
          <a:stretch>
            <a:fillRect/>
          </a:stretch>
        </p:blipFill>
        <p:spPr bwMode="auto">
          <a:xfrm>
            <a:off x="1060450" y="908050"/>
            <a:ext cx="6248400" cy="423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652" name="TextBox 1">
            <a:extLst>
              <a:ext uri="{FF2B5EF4-FFF2-40B4-BE49-F238E27FC236}">
                <a16:creationId xmlns:a16="http://schemas.microsoft.com/office/drawing/2014/main" id="{EE419FD8-5196-4130-B1AA-9A8F2EEFD799}"/>
              </a:ext>
            </a:extLst>
          </p:cNvPr>
          <p:cNvSpPr txBox="1">
            <a:spLocks noChangeArrowheads="1"/>
          </p:cNvSpPr>
          <p:nvPr/>
        </p:nvSpPr>
        <p:spPr bwMode="auto">
          <a:xfrm>
            <a:off x="-11113" y="5445125"/>
            <a:ext cx="4799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200"/>
              <a:t>Credit: Julian Grenier </a:t>
            </a:r>
          </a:p>
          <a:p>
            <a:pPr eaLnBrk="1" hangingPunct="1">
              <a:spcBef>
                <a:spcPct val="0"/>
              </a:spcBef>
              <a:buFontTx/>
              <a:buNone/>
            </a:pPr>
            <a:r>
              <a:rPr lang="en-GB" altLang="en-US" sz="1200"/>
              <a:t>“Working with the revised EYFS: Principles into Practice</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F:\2 Pre Reg\scan A know How Guide.bmp">
            <a:extLst>
              <a:ext uri="{FF2B5EF4-FFF2-40B4-BE49-F238E27FC236}">
                <a16:creationId xmlns:a16="http://schemas.microsoft.com/office/drawing/2014/main" id="{FE16F590-0A7C-4A78-BBE5-45CECB92F1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823" b="1944"/>
          <a:stretch>
            <a:fillRect/>
          </a:stretch>
        </p:blipFill>
        <p:spPr bwMode="auto">
          <a:xfrm>
            <a:off x="5724525" y="2417763"/>
            <a:ext cx="1800225" cy="2627312"/>
          </a:xfrm>
          <a:prstGeom prst="rect">
            <a:avLst/>
          </a:prstGeom>
          <a:noFill/>
          <a:ln w="9525">
            <a:solidFill>
              <a:schemeClr val="tx1">
                <a:alpha val="87057"/>
              </a:schemeClr>
            </a:solidFill>
            <a:miter lim="800000"/>
            <a:headEnd/>
            <a:tailEnd/>
          </a:ln>
          <a:extLst>
            <a:ext uri="{909E8E84-426E-40DD-AFC4-6F175D3DCCD1}">
              <a14:hiddenFill xmlns:a14="http://schemas.microsoft.com/office/drawing/2010/main">
                <a:solidFill>
                  <a:srgbClr val="FFFFFF"/>
                </a:solidFill>
              </a14:hiddenFill>
            </a:ext>
          </a:extLst>
        </p:spPr>
      </p:pic>
      <p:sp>
        <p:nvSpPr>
          <p:cNvPr id="4" name="Rounded Rectangle 3">
            <a:extLst>
              <a:ext uri="{FF2B5EF4-FFF2-40B4-BE49-F238E27FC236}">
                <a16:creationId xmlns:a16="http://schemas.microsoft.com/office/drawing/2014/main" id="{AAFE7E6B-CA28-4731-9934-4887FE58DFDF}"/>
              </a:ext>
            </a:extLst>
          </p:cNvPr>
          <p:cNvSpPr/>
          <p:nvPr/>
        </p:nvSpPr>
        <p:spPr>
          <a:xfrm>
            <a:off x="323850" y="1052513"/>
            <a:ext cx="8353425" cy="1254125"/>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3600" b="1" dirty="0">
                <a:solidFill>
                  <a:schemeClr val="tx1"/>
                </a:solidFill>
              </a:rPr>
              <a:t>A Know How Guide – </a:t>
            </a:r>
          </a:p>
          <a:p>
            <a:pPr algn="ctr" eaLnBrk="1" hangingPunct="1">
              <a:defRPr/>
            </a:pPr>
            <a:r>
              <a:rPr lang="en-GB" altLang="en-US" sz="3600" b="1" dirty="0">
                <a:solidFill>
                  <a:schemeClr val="tx1"/>
                </a:solidFill>
              </a:rPr>
              <a:t>The EYFS Progress Check at age two</a:t>
            </a:r>
          </a:p>
        </p:txBody>
      </p:sp>
      <p:sp>
        <p:nvSpPr>
          <p:cNvPr id="28676" name="Text Box 5">
            <a:extLst>
              <a:ext uri="{FF2B5EF4-FFF2-40B4-BE49-F238E27FC236}">
                <a16:creationId xmlns:a16="http://schemas.microsoft.com/office/drawing/2014/main" id="{749E4E6E-09FB-4B15-97B5-D5DFFB4DBA49}"/>
              </a:ext>
            </a:extLst>
          </p:cNvPr>
          <p:cNvSpPr txBox="1">
            <a:spLocks noChangeArrowheads="1"/>
          </p:cNvSpPr>
          <p:nvPr/>
        </p:nvSpPr>
        <p:spPr bwMode="auto">
          <a:xfrm>
            <a:off x="173038" y="2781300"/>
            <a:ext cx="5113337"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GB" altLang="en-US" sz="1000" b="1"/>
          </a:p>
          <a:p>
            <a:pPr eaLnBrk="1" hangingPunct="1">
              <a:spcBef>
                <a:spcPct val="0"/>
              </a:spcBef>
              <a:buFontTx/>
              <a:buNone/>
            </a:pPr>
            <a:r>
              <a:rPr lang="en-GB" altLang="en-US" sz="2400" i="1"/>
              <a:t>This guide supports Practitioners to complete the EYFS Progress check at age two.</a:t>
            </a:r>
          </a:p>
          <a:p>
            <a:pPr eaLnBrk="1" hangingPunct="1">
              <a:spcBef>
                <a:spcPct val="0"/>
              </a:spcBef>
              <a:buFontTx/>
              <a:buNone/>
            </a:pPr>
            <a:endParaRPr lang="en-GB" altLang="en-US" sz="2400" i="1"/>
          </a:p>
          <a:p>
            <a:pPr eaLnBrk="1" hangingPunct="1">
              <a:spcBef>
                <a:spcPct val="0"/>
              </a:spcBef>
              <a:buFontTx/>
              <a:buNone/>
            </a:pPr>
            <a:r>
              <a:rPr lang="en-GB" altLang="en-US" sz="2400" i="1"/>
              <a:t>Completion of this is a </a:t>
            </a:r>
            <a:r>
              <a:rPr lang="en-GB" altLang="en-US" sz="2400" b="1" i="1"/>
              <a:t>statutory requirement.</a:t>
            </a:r>
          </a:p>
        </p:txBody>
      </p:sp>
      <p:sp>
        <p:nvSpPr>
          <p:cNvPr id="6" name="Rounded Rectangle 5">
            <a:extLst>
              <a:ext uri="{FF2B5EF4-FFF2-40B4-BE49-F238E27FC236}">
                <a16:creationId xmlns:a16="http://schemas.microsoft.com/office/drawing/2014/main" id="{9D216A2C-CE4D-4A30-93E2-3006EE132DE5}"/>
              </a:ext>
            </a:extLst>
          </p:cNvPr>
          <p:cNvSpPr/>
          <p:nvPr/>
        </p:nvSpPr>
        <p:spPr>
          <a:xfrm>
            <a:off x="323850" y="188913"/>
            <a:ext cx="8353425" cy="792162"/>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3600" b="1" dirty="0">
                <a:solidFill>
                  <a:schemeClr val="tx1"/>
                </a:solidFill>
              </a:rPr>
              <a:t>Summative Assessments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4059349A-BDB6-4DFB-995F-7E52B4B7B0A8}"/>
              </a:ext>
            </a:extLst>
          </p:cNvPr>
          <p:cNvSpPr/>
          <p:nvPr/>
        </p:nvSpPr>
        <p:spPr>
          <a:xfrm>
            <a:off x="331788" y="1052513"/>
            <a:ext cx="8353425" cy="1254125"/>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3600" b="1" dirty="0">
                <a:solidFill>
                  <a:schemeClr val="tx1"/>
                </a:solidFill>
              </a:rPr>
              <a:t>Early Years Foundation Stage Profile</a:t>
            </a:r>
          </a:p>
        </p:txBody>
      </p:sp>
      <p:sp>
        <p:nvSpPr>
          <p:cNvPr id="5" name="Rounded Rectangle 4">
            <a:extLst>
              <a:ext uri="{FF2B5EF4-FFF2-40B4-BE49-F238E27FC236}">
                <a16:creationId xmlns:a16="http://schemas.microsoft.com/office/drawing/2014/main" id="{60CBF298-07CC-4FE3-8674-BDDDCB691D61}"/>
              </a:ext>
            </a:extLst>
          </p:cNvPr>
          <p:cNvSpPr/>
          <p:nvPr/>
        </p:nvSpPr>
        <p:spPr>
          <a:xfrm>
            <a:off x="323850" y="188913"/>
            <a:ext cx="8353425" cy="792162"/>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3600" b="1" dirty="0">
                <a:solidFill>
                  <a:schemeClr val="tx1"/>
                </a:solidFill>
              </a:rPr>
              <a:t>Summative Assessments</a:t>
            </a:r>
          </a:p>
        </p:txBody>
      </p:sp>
      <p:sp>
        <p:nvSpPr>
          <p:cNvPr id="7" name="Rounded Rectangle 6">
            <a:extLst>
              <a:ext uri="{FF2B5EF4-FFF2-40B4-BE49-F238E27FC236}">
                <a16:creationId xmlns:a16="http://schemas.microsoft.com/office/drawing/2014/main" id="{87EACC97-20C0-4DCC-99D7-9F75C8C8C4B7}"/>
              </a:ext>
            </a:extLst>
          </p:cNvPr>
          <p:cNvSpPr/>
          <p:nvPr/>
        </p:nvSpPr>
        <p:spPr>
          <a:xfrm>
            <a:off x="331788" y="2400300"/>
            <a:ext cx="4173537" cy="957263"/>
          </a:xfrm>
          <a:prstGeom prst="roundRect">
            <a:avLst/>
          </a:prstGeom>
          <a:solidFill>
            <a:schemeClr val="accent2">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GB" sz="1400" dirty="0">
                <a:solidFill>
                  <a:schemeClr val="tx1"/>
                </a:solidFill>
              </a:rPr>
              <a:t>In the final term of the year in which the child reaches age five the EYFS Profile must be completed for each child. </a:t>
            </a:r>
          </a:p>
        </p:txBody>
      </p:sp>
      <p:sp>
        <p:nvSpPr>
          <p:cNvPr id="9" name="Rounded Rectangle 8">
            <a:extLst>
              <a:ext uri="{FF2B5EF4-FFF2-40B4-BE49-F238E27FC236}">
                <a16:creationId xmlns:a16="http://schemas.microsoft.com/office/drawing/2014/main" id="{D54A9178-F1E9-49B2-A815-82EBA4F82DE1}"/>
              </a:ext>
            </a:extLst>
          </p:cNvPr>
          <p:cNvSpPr/>
          <p:nvPr/>
        </p:nvSpPr>
        <p:spPr>
          <a:xfrm>
            <a:off x="4643438" y="2400300"/>
            <a:ext cx="4033837" cy="1676400"/>
          </a:xfrm>
          <a:prstGeom prst="roundRect">
            <a:avLst/>
          </a:prstGeom>
          <a:solidFill>
            <a:schemeClr val="accent2">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GB" sz="1400" dirty="0">
                <a:solidFill>
                  <a:schemeClr val="tx1"/>
                </a:solidFill>
              </a:rPr>
              <a:t>The Profile provides parents and carers, practitioners and teachers with a well-rounded picture of a child’s knowledge, understanding and abilities, their attainment against expected levels, and their readiness for year 1.</a:t>
            </a:r>
          </a:p>
        </p:txBody>
      </p:sp>
      <p:sp>
        <p:nvSpPr>
          <p:cNvPr id="10" name="Rounded Rectangle 9">
            <a:extLst>
              <a:ext uri="{FF2B5EF4-FFF2-40B4-BE49-F238E27FC236}">
                <a16:creationId xmlns:a16="http://schemas.microsoft.com/office/drawing/2014/main" id="{201859A5-D5EC-4216-BC84-59F3A14CEEA9}"/>
              </a:ext>
            </a:extLst>
          </p:cNvPr>
          <p:cNvSpPr/>
          <p:nvPr/>
        </p:nvSpPr>
        <p:spPr>
          <a:xfrm>
            <a:off x="323850" y="3500438"/>
            <a:ext cx="3240088" cy="2265362"/>
          </a:xfrm>
          <a:prstGeom prst="roundRect">
            <a:avLst/>
          </a:prstGeom>
          <a:solidFill>
            <a:schemeClr val="accent2">
              <a:lumMod val="20000"/>
              <a:lumOff val="80000"/>
            </a:schemeClr>
          </a:solidFill>
          <a:ln>
            <a:solidFill>
              <a:schemeClr val="accent6"/>
            </a:solidFill>
          </a:ln>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r>
              <a:rPr lang="en-GB" sz="1400" dirty="0">
                <a:solidFill>
                  <a:schemeClr val="tx1"/>
                </a:solidFill>
              </a:rPr>
              <a:t>Each child’s level of development must be assessed against the </a:t>
            </a:r>
            <a:r>
              <a:rPr lang="en-GB" sz="1400" u="sng" dirty="0">
                <a:solidFill>
                  <a:schemeClr val="tx1"/>
                </a:solidFill>
              </a:rPr>
              <a:t>early learning goals.</a:t>
            </a:r>
          </a:p>
          <a:p>
            <a:pPr eaLnBrk="1" hangingPunct="1">
              <a:defRPr/>
            </a:pPr>
            <a:endParaRPr lang="en-GB" sz="1400" dirty="0">
              <a:solidFill>
                <a:schemeClr val="tx1"/>
              </a:solidFill>
            </a:endParaRPr>
          </a:p>
          <a:p>
            <a:pPr eaLnBrk="1" hangingPunct="1">
              <a:defRPr/>
            </a:pPr>
            <a:r>
              <a:rPr lang="en-GB" sz="1400" dirty="0">
                <a:solidFill>
                  <a:schemeClr val="tx1"/>
                </a:solidFill>
              </a:rPr>
              <a:t> Practitioners must indicate whether children are meeting expected levels of development, or if they are not yet reaching expected levels (‘emerging’). This is the EYFS Profile.</a:t>
            </a:r>
          </a:p>
        </p:txBody>
      </p:sp>
      <p:sp>
        <p:nvSpPr>
          <p:cNvPr id="8" name="Rounded Rectangle 7">
            <a:extLst>
              <a:ext uri="{FF2B5EF4-FFF2-40B4-BE49-F238E27FC236}">
                <a16:creationId xmlns:a16="http://schemas.microsoft.com/office/drawing/2014/main" id="{AC827441-B27B-4F9F-A851-466F672CA0B6}"/>
              </a:ext>
            </a:extLst>
          </p:cNvPr>
          <p:cNvSpPr/>
          <p:nvPr/>
        </p:nvSpPr>
        <p:spPr>
          <a:xfrm>
            <a:off x="3635375" y="4221163"/>
            <a:ext cx="3168650" cy="1544637"/>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GB" b="1" dirty="0"/>
              <a:t>Early Learning Goals</a:t>
            </a:r>
          </a:p>
          <a:p>
            <a:pPr algn="ctr" eaLnBrk="1" hangingPunct="1">
              <a:defRPr/>
            </a:pPr>
            <a:r>
              <a:rPr lang="en-GB" sz="1200" dirty="0"/>
              <a:t>Within each of the 7 areas of learning are the ‘Early Learning Goals’.</a:t>
            </a:r>
          </a:p>
          <a:p>
            <a:pPr algn="ctr" eaLnBrk="1" hangingPunct="1">
              <a:defRPr/>
            </a:pPr>
            <a:r>
              <a:rPr lang="en-GB" sz="1200" dirty="0"/>
              <a:t>These summarise the knowledge, skills and understanding that all young children should have gained by the end of the reception year.</a:t>
            </a:r>
          </a:p>
          <a:p>
            <a:pPr algn="ctr" eaLnBrk="1" hangingPunct="1">
              <a:defRPr/>
            </a:pPr>
            <a:endParaRPr lang="en-GB" sz="1200" dirty="0"/>
          </a:p>
        </p:txBody>
      </p:sp>
      <p:cxnSp>
        <p:nvCxnSpPr>
          <p:cNvPr id="20" name="Straight Arrow Connector 19">
            <a:extLst>
              <a:ext uri="{FF2B5EF4-FFF2-40B4-BE49-F238E27FC236}">
                <a16:creationId xmlns:a16="http://schemas.microsoft.com/office/drawing/2014/main" id="{B0FE31F0-9057-4872-879F-93C1D37601FB}"/>
              </a:ext>
            </a:extLst>
          </p:cNvPr>
          <p:cNvCxnSpPr>
            <a:cxnSpLocks/>
          </p:cNvCxnSpPr>
          <p:nvPr/>
        </p:nvCxnSpPr>
        <p:spPr>
          <a:xfrm>
            <a:off x="3059113" y="4149725"/>
            <a:ext cx="1008062" cy="1428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F7735C38-9D29-4652-94AD-234E1DAE5C02}"/>
              </a:ext>
            </a:extLst>
          </p:cNvPr>
          <p:cNvSpPr/>
          <p:nvPr/>
        </p:nvSpPr>
        <p:spPr>
          <a:xfrm>
            <a:off x="452438" y="260350"/>
            <a:ext cx="8353425" cy="64770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2800" b="1" dirty="0">
                <a:solidFill>
                  <a:schemeClr val="tx1"/>
                </a:solidFill>
                <a:latin typeface="Arial" charset="0"/>
                <a:cs typeface="Arial" charset="0"/>
              </a:rPr>
              <a:t>Section Three</a:t>
            </a:r>
          </a:p>
        </p:txBody>
      </p:sp>
      <p:sp>
        <p:nvSpPr>
          <p:cNvPr id="7" name="Rounded Rectangle 6">
            <a:extLst>
              <a:ext uri="{FF2B5EF4-FFF2-40B4-BE49-F238E27FC236}">
                <a16:creationId xmlns:a16="http://schemas.microsoft.com/office/drawing/2014/main" id="{7551008B-A5EB-4152-95A9-20AB889AAFA3}"/>
              </a:ext>
            </a:extLst>
          </p:cNvPr>
          <p:cNvSpPr/>
          <p:nvPr/>
        </p:nvSpPr>
        <p:spPr>
          <a:xfrm>
            <a:off x="452438" y="1000125"/>
            <a:ext cx="8353425" cy="865188"/>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3000" b="1" dirty="0">
                <a:solidFill>
                  <a:schemeClr val="tx1"/>
                </a:solidFill>
                <a:latin typeface="Arial" charset="0"/>
                <a:cs typeface="Arial" charset="0"/>
              </a:rPr>
              <a:t>The Safeguarding and Welfare requirements</a:t>
            </a:r>
          </a:p>
        </p:txBody>
      </p:sp>
      <p:sp>
        <p:nvSpPr>
          <p:cNvPr id="30724" name="TextBox 2">
            <a:extLst>
              <a:ext uri="{FF2B5EF4-FFF2-40B4-BE49-F238E27FC236}">
                <a16:creationId xmlns:a16="http://schemas.microsoft.com/office/drawing/2014/main" id="{275CF5F3-BA4B-42C9-955F-2D9FB1D538FF}"/>
              </a:ext>
            </a:extLst>
          </p:cNvPr>
          <p:cNvSpPr txBox="1">
            <a:spLocks noChangeArrowheads="1"/>
          </p:cNvSpPr>
          <p:nvPr/>
        </p:nvSpPr>
        <p:spPr bwMode="auto">
          <a:xfrm>
            <a:off x="452438" y="2133600"/>
            <a:ext cx="83534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2400"/>
              <a:t>What is safeguarding?</a:t>
            </a:r>
            <a:endParaRPr lang="en-GB" altLang="en-US" sz="1800"/>
          </a:p>
          <a:p>
            <a:pPr eaLnBrk="1" hangingPunct="1">
              <a:spcBef>
                <a:spcPct val="0"/>
              </a:spcBef>
              <a:buFontTx/>
              <a:buNone/>
            </a:pPr>
            <a:r>
              <a:rPr lang="en-GB" altLang="en-US" sz="1800" b="1">
                <a:solidFill>
                  <a:srgbClr val="FF0000"/>
                </a:solidFill>
              </a:rPr>
              <a:t>Safeguarding</a:t>
            </a:r>
            <a:r>
              <a:rPr lang="en-GB" altLang="en-US" sz="1800">
                <a:solidFill>
                  <a:srgbClr val="FF0000"/>
                </a:solidFill>
              </a:rPr>
              <a:t> is the </a:t>
            </a:r>
            <a:r>
              <a:rPr lang="en-GB" altLang="en-US" sz="1800" b="1">
                <a:solidFill>
                  <a:srgbClr val="FF0000"/>
                </a:solidFill>
              </a:rPr>
              <a:t>action</a:t>
            </a:r>
            <a:r>
              <a:rPr lang="en-GB" altLang="en-US" sz="1800">
                <a:solidFill>
                  <a:srgbClr val="FF0000"/>
                </a:solidFill>
              </a:rPr>
              <a:t> that is taken to promote the </a:t>
            </a:r>
            <a:r>
              <a:rPr lang="en-GB" altLang="en-US" sz="1800" b="1">
                <a:solidFill>
                  <a:srgbClr val="FF0000"/>
                </a:solidFill>
              </a:rPr>
              <a:t>welfare of children</a:t>
            </a:r>
            <a:r>
              <a:rPr lang="en-GB" altLang="en-US" sz="1800">
                <a:solidFill>
                  <a:srgbClr val="FF0000"/>
                </a:solidFill>
              </a:rPr>
              <a:t> and protect them from harm.</a:t>
            </a:r>
          </a:p>
          <a:p>
            <a:pPr eaLnBrk="1" hangingPunct="1">
              <a:spcBef>
                <a:spcPct val="0"/>
              </a:spcBef>
              <a:buFontTx/>
              <a:buNone/>
            </a:pPr>
            <a:endParaRPr lang="en-GB" altLang="en-US" sz="1800"/>
          </a:p>
          <a:p>
            <a:pPr eaLnBrk="1" hangingPunct="1">
              <a:spcBef>
                <a:spcPct val="0"/>
              </a:spcBef>
              <a:buFontTx/>
              <a:buNone/>
            </a:pPr>
            <a:r>
              <a:rPr lang="en-GB" altLang="en-US" sz="2400"/>
              <a:t>Why is this section in the Early Years Foundation Stage Framework?</a:t>
            </a:r>
            <a:endParaRPr lang="en-GB" altLang="en-US" sz="1800"/>
          </a:p>
          <a:p>
            <a:pPr eaLnBrk="1" hangingPunct="1">
              <a:spcBef>
                <a:spcPct val="0"/>
              </a:spcBef>
              <a:buFontTx/>
              <a:buNone/>
            </a:pPr>
            <a:r>
              <a:rPr lang="en-GB" altLang="en-US" sz="1800">
                <a:solidFill>
                  <a:srgbClr val="FF0000"/>
                </a:solidFill>
              </a:rPr>
              <a:t>Children learn best when they are </a:t>
            </a:r>
            <a:r>
              <a:rPr lang="en-GB" altLang="en-US" sz="1800" b="1">
                <a:solidFill>
                  <a:srgbClr val="FF0000"/>
                </a:solidFill>
              </a:rPr>
              <a:t>healthy</a:t>
            </a:r>
            <a:r>
              <a:rPr lang="en-GB" altLang="en-US" sz="1800">
                <a:solidFill>
                  <a:srgbClr val="FF0000"/>
                </a:solidFill>
              </a:rPr>
              <a:t>, </a:t>
            </a:r>
            <a:r>
              <a:rPr lang="en-GB" altLang="en-US" sz="1800" b="1">
                <a:solidFill>
                  <a:srgbClr val="FF0000"/>
                </a:solidFill>
              </a:rPr>
              <a:t>safe</a:t>
            </a:r>
            <a:r>
              <a:rPr lang="en-GB" altLang="en-US" sz="1800">
                <a:solidFill>
                  <a:srgbClr val="FF0000"/>
                </a:solidFill>
              </a:rPr>
              <a:t> and </a:t>
            </a:r>
            <a:r>
              <a:rPr lang="en-GB" altLang="en-US" sz="1800" b="1">
                <a:solidFill>
                  <a:srgbClr val="FF0000"/>
                </a:solidFill>
              </a:rPr>
              <a:t>secure</a:t>
            </a:r>
            <a:r>
              <a:rPr lang="en-GB" altLang="en-US" sz="1800">
                <a:solidFill>
                  <a:srgbClr val="FF0000"/>
                </a:solidFill>
              </a:rPr>
              <a:t>, when their individual </a:t>
            </a:r>
            <a:r>
              <a:rPr lang="en-GB" altLang="en-US" sz="1800" b="1">
                <a:solidFill>
                  <a:srgbClr val="FF0000"/>
                </a:solidFill>
              </a:rPr>
              <a:t>needs are met</a:t>
            </a:r>
            <a:r>
              <a:rPr lang="en-GB" altLang="en-US" sz="1800">
                <a:solidFill>
                  <a:srgbClr val="FF0000"/>
                </a:solidFill>
              </a:rPr>
              <a:t>, and when they have </a:t>
            </a:r>
            <a:r>
              <a:rPr lang="en-GB" altLang="en-US" sz="1800" b="1">
                <a:solidFill>
                  <a:srgbClr val="FF0000"/>
                </a:solidFill>
              </a:rPr>
              <a:t>positive relationships </a:t>
            </a:r>
            <a:r>
              <a:rPr lang="en-GB" altLang="en-US" sz="1800">
                <a:solidFill>
                  <a:srgbClr val="FF0000"/>
                </a:solidFill>
              </a:rPr>
              <a:t>with the adults caring for them.</a:t>
            </a:r>
          </a:p>
          <a:p>
            <a:pPr eaLnBrk="1" hangingPunct="1">
              <a:spcBef>
                <a:spcPct val="0"/>
              </a:spcBef>
              <a:buFontTx/>
              <a:buNone/>
            </a:pPr>
            <a:endParaRPr lang="en-GB" altLang="en-US"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8F9448C2-6A1E-4966-A54E-E319263303B1}"/>
              </a:ext>
            </a:extLst>
          </p:cNvPr>
          <p:cNvSpPr/>
          <p:nvPr/>
        </p:nvSpPr>
        <p:spPr>
          <a:xfrm>
            <a:off x="452438" y="260350"/>
            <a:ext cx="8353425" cy="64770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2800" b="1" dirty="0">
                <a:solidFill>
                  <a:schemeClr val="tx1"/>
                </a:solidFill>
                <a:latin typeface="Arial" charset="0"/>
                <a:cs typeface="Arial" charset="0"/>
              </a:rPr>
              <a:t>Section Three</a:t>
            </a:r>
          </a:p>
        </p:txBody>
      </p:sp>
      <p:sp>
        <p:nvSpPr>
          <p:cNvPr id="5" name="Rounded Rectangle 4">
            <a:extLst>
              <a:ext uri="{FF2B5EF4-FFF2-40B4-BE49-F238E27FC236}">
                <a16:creationId xmlns:a16="http://schemas.microsoft.com/office/drawing/2014/main" id="{AEC284F8-8BB1-4E4A-B45F-656D67CA6E18}"/>
              </a:ext>
            </a:extLst>
          </p:cNvPr>
          <p:cNvSpPr/>
          <p:nvPr/>
        </p:nvSpPr>
        <p:spPr>
          <a:xfrm>
            <a:off x="452438" y="1052513"/>
            <a:ext cx="8353425" cy="86518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3000" b="1" dirty="0">
                <a:solidFill>
                  <a:schemeClr val="tx1"/>
                </a:solidFill>
                <a:latin typeface="Arial" charset="0"/>
                <a:cs typeface="Arial" charset="0"/>
              </a:rPr>
              <a:t>The Safeguarding and Welfare requirements</a:t>
            </a:r>
          </a:p>
        </p:txBody>
      </p:sp>
      <p:sp>
        <p:nvSpPr>
          <p:cNvPr id="7" name="Rounded Rectangular Callout 6">
            <a:extLst>
              <a:ext uri="{FF2B5EF4-FFF2-40B4-BE49-F238E27FC236}">
                <a16:creationId xmlns:a16="http://schemas.microsoft.com/office/drawing/2014/main" id="{FE2F4CE1-E97D-4E49-8108-73E87478BFF7}"/>
              </a:ext>
            </a:extLst>
          </p:cNvPr>
          <p:cNvSpPr/>
          <p:nvPr/>
        </p:nvSpPr>
        <p:spPr>
          <a:xfrm>
            <a:off x="85725" y="2339975"/>
            <a:ext cx="2513013" cy="398463"/>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GB" altLang="en-US" sz="1400" b="1" dirty="0">
                <a:solidFill>
                  <a:schemeClr val="tx1"/>
                </a:solidFill>
                <a:latin typeface="Arial" charset="0"/>
                <a:cs typeface="Arial" charset="0"/>
              </a:rPr>
              <a:t>Child Protection</a:t>
            </a:r>
            <a:endParaRPr lang="en-GB" altLang="en-US" sz="1400" dirty="0">
              <a:solidFill>
                <a:schemeClr val="tx1"/>
              </a:solidFill>
              <a:latin typeface="Arial" charset="0"/>
              <a:cs typeface="Arial" charset="0"/>
            </a:endParaRPr>
          </a:p>
        </p:txBody>
      </p:sp>
      <p:sp>
        <p:nvSpPr>
          <p:cNvPr id="8" name="Rounded Rectangular Callout 7">
            <a:extLst>
              <a:ext uri="{FF2B5EF4-FFF2-40B4-BE49-F238E27FC236}">
                <a16:creationId xmlns:a16="http://schemas.microsoft.com/office/drawing/2014/main" id="{0424B7C6-5173-4625-997C-A962D5CA7784}"/>
              </a:ext>
            </a:extLst>
          </p:cNvPr>
          <p:cNvSpPr/>
          <p:nvPr/>
        </p:nvSpPr>
        <p:spPr>
          <a:xfrm>
            <a:off x="87313" y="2941638"/>
            <a:ext cx="2490787" cy="452437"/>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GB" altLang="en-US" sz="1400" b="1" dirty="0">
                <a:solidFill>
                  <a:schemeClr val="tx1"/>
                </a:solidFill>
                <a:latin typeface="Arial" charset="0"/>
                <a:cs typeface="Arial" charset="0"/>
              </a:rPr>
              <a:t>Suitable People</a:t>
            </a:r>
            <a:endParaRPr lang="en-GB" altLang="en-US" sz="1400" dirty="0">
              <a:solidFill>
                <a:schemeClr val="tx1"/>
              </a:solidFill>
              <a:latin typeface="Arial" charset="0"/>
              <a:cs typeface="Arial" charset="0"/>
            </a:endParaRPr>
          </a:p>
        </p:txBody>
      </p:sp>
      <p:sp>
        <p:nvSpPr>
          <p:cNvPr id="9" name="Rounded Rectangular Callout 8">
            <a:extLst>
              <a:ext uri="{FF2B5EF4-FFF2-40B4-BE49-F238E27FC236}">
                <a16:creationId xmlns:a16="http://schemas.microsoft.com/office/drawing/2014/main" id="{ABB6A832-4564-4071-A9F5-2F8C95753F91}"/>
              </a:ext>
            </a:extLst>
          </p:cNvPr>
          <p:cNvSpPr/>
          <p:nvPr/>
        </p:nvSpPr>
        <p:spPr>
          <a:xfrm>
            <a:off x="95250" y="3563938"/>
            <a:ext cx="2514600" cy="396875"/>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GB" altLang="en-US" sz="1400" b="1" dirty="0">
                <a:solidFill>
                  <a:schemeClr val="tx1"/>
                </a:solidFill>
                <a:latin typeface="Arial" charset="0"/>
                <a:cs typeface="Arial" charset="0"/>
              </a:rPr>
              <a:t>Disqualification</a:t>
            </a:r>
            <a:endParaRPr lang="en-GB" altLang="en-US" sz="1400" dirty="0">
              <a:solidFill>
                <a:schemeClr val="tx1"/>
              </a:solidFill>
              <a:latin typeface="Arial" charset="0"/>
              <a:cs typeface="Arial" charset="0"/>
            </a:endParaRPr>
          </a:p>
        </p:txBody>
      </p:sp>
      <p:sp>
        <p:nvSpPr>
          <p:cNvPr id="10" name="Rounded Rectangular Callout 9">
            <a:extLst>
              <a:ext uri="{FF2B5EF4-FFF2-40B4-BE49-F238E27FC236}">
                <a16:creationId xmlns:a16="http://schemas.microsoft.com/office/drawing/2014/main" id="{89E1A0CA-7EF8-4FB1-8B18-727E27E48270}"/>
              </a:ext>
            </a:extLst>
          </p:cNvPr>
          <p:cNvSpPr/>
          <p:nvPr/>
        </p:nvSpPr>
        <p:spPr>
          <a:xfrm>
            <a:off x="96838" y="5130800"/>
            <a:ext cx="2527300" cy="663575"/>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GB" altLang="en-US" sz="1400" b="1" dirty="0">
                <a:solidFill>
                  <a:schemeClr val="tx1"/>
                </a:solidFill>
                <a:latin typeface="Arial" charset="0"/>
                <a:cs typeface="Arial" charset="0"/>
              </a:rPr>
              <a:t>Staff Qualification, training, support and skills</a:t>
            </a:r>
            <a:endParaRPr lang="en-GB" altLang="en-US" sz="1400" dirty="0">
              <a:solidFill>
                <a:schemeClr val="tx1"/>
              </a:solidFill>
              <a:latin typeface="Arial" charset="0"/>
              <a:cs typeface="Arial" charset="0"/>
            </a:endParaRPr>
          </a:p>
        </p:txBody>
      </p:sp>
      <p:sp>
        <p:nvSpPr>
          <p:cNvPr id="11" name="Rounded Rectangular Callout 10">
            <a:extLst>
              <a:ext uri="{FF2B5EF4-FFF2-40B4-BE49-F238E27FC236}">
                <a16:creationId xmlns:a16="http://schemas.microsoft.com/office/drawing/2014/main" id="{DD11163A-C790-4021-9552-AE802A3F353F}"/>
              </a:ext>
            </a:extLst>
          </p:cNvPr>
          <p:cNvSpPr/>
          <p:nvPr/>
        </p:nvSpPr>
        <p:spPr>
          <a:xfrm>
            <a:off x="2776538" y="2813050"/>
            <a:ext cx="2952750" cy="1079500"/>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GB" altLang="en-US" sz="1400" b="1" dirty="0" err="1">
                <a:solidFill>
                  <a:schemeClr val="tx1"/>
                </a:solidFill>
                <a:latin typeface="Arial" charset="0"/>
                <a:cs typeface="Arial" charset="0"/>
              </a:rPr>
              <a:t>Staff:Child</a:t>
            </a:r>
            <a:r>
              <a:rPr lang="en-GB" altLang="en-US" sz="1400" b="1" dirty="0">
                <a:solidFill>
                  <a:schemeClr val="tx1"/>
                </a:solidFill>
                <a:latin typeface="Arial" charset="0"/>
                <a:cs typeface="Arial" charset="0"/>
              </a:rPr>
              <a:t> ratios</a:t>
            </a:r>
          </a:p>
          <a:p>
            <a:pPr marL="285750" indent="-285750" eaLnBrk="1" hangingPunct="1">
              <a:buFontTx/>
              <a:buChar char="-"/>
              <a:defRPr/>
            </a:pPr>
            <a:r>
              <a:rPr lang="en-GB" altLang="en-US" sz="1100" dirty="0">
                <a:solidFill>
                  <a:schemeClr val="tx1"/>
                </a:solidFill>
                <a:latin typeface="Arial" charset="0"/>
                <a:cs typeface="Arial" charset="0"/>
              </a:rPr>
              <a:t>Early Years Providers</a:t>
            </a:r>
          </a:p>
          <a:p>
            <a:pPr marL="285750" indent="-285750" eaLnBrk="1" hangingPunct="1">
              <a:buFontTx/>
              <a:buChar char="-"/>
              <a:defRPr/>
            </a:pPr>
            <a:r>
              <a:rPr lang="en-GB" altLang="en-US" sz="1100" dirty="0">
                <a:solidFill>
                  <a:schemeClr val="tx1"/>
                </a:solidFill>
                <a:latin typeface="Arial" charset="0"/>
                <a:cs typeface="Arial" charset="0"/>
              </a:rPr>
              <a:t>Before/After School Care and holiday provision</a:t>
            </a:r>
          </a:p>
          <a:p>
            <a:pPr marL="285750" indent="-285750" eaLnBrk="1" hangingPunct="1">
              <a:buFontTx/>
              <a:buChar char="-"/>
              <a:defRPr/>
            </a:pPr>
            <a:r>
              <a:rPr lang="en-GB" altLang="en-US" sz="1100" dirty="0">
                <a:solidFill>
                  <a:schemeClr val="tx1"/>
                </a:solidFill>
                <a:latin typeface="Arial" charset="0"/>
                <a:cs typeface="Arial" charset="0"/>
              </a:rPr>
              <a:t>Childminders</a:t>
            </a:r>
          </a:p>
        </p:txBody>
      </p:sp>
      <p:sp>
        <p:nvSpPr>
          <p:cNvPr id="12" name="Rounded Rectangular Callout 11">
            <a:extLst>
              <a:ext uri="{FF2B5EF4-FFF2-40B4-BE49-F238E27FC236}">
                <a16:creationId xmlns:a16="http://schemas.microsoft.com/office/drawing/2014/main" id="{98FBA12E-DA78-4B30-82DA-E0CEC252605B}"/>
              </a:ext>
            </a:extLst>
          </p:cNvPr>
          <p:cNvSpPr/>
          <p:nvPr/>
        </p:nvSpPr>
        <p:spPr>
          <a:xfrm>
            <a:off x="74613" y="4165600"/>
            <a:ext cx="2513012" cy="806450"/>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GB" altLang="en-US" sz="1400" b="1" dirty="0">
                <a:solidFill>
                  <a:schemeClr val="tx1"/>
                </a:solidFill>
                <a:latin typeface="Arial" charset="0"/>
                <a:cs typeface="Arial" charset="0"/>
              </a:rPr>
              <a:t>Staff taking medication/other substances</a:t>
            </a:r>
            <a:endParaRPr lang="en-GB" altLang="en-US" sz="1400" dirty="0">
              <a:solidFill>
                <a:schemeClr val="tx1"/>
              </a:solidFill>
              <a:latin typeface="Arial" charset="0"/>
              <a:cs typeface="Arial" charset="0"/>
            </a:endParaRPr>
          </a:p>
        </p:txBody>
      </p:sp>
      <p:sp>
        <p:nvSpPr>
          <p:cNvPr id="13" name="Rounded Rectangular Callout 12">
            <a:extLst>
              <a:ext uri="{FF2B5EF4-FFF2-40B4-BE49-F238E27FC236}">
                <a16:creationId xmlns:a16="http://schemas.microsoft.com/office/drawing/2014/main" id="{9D6D658F-BFEA-4FB6-80FB-FA0B4B764BDD}"/>
              </a:ext>
            </a:extLst>
          </p:cNvPr>
          <p:cNvSpPr/>
          <p:nvPr/>
        </p:nvSpPr>
        <p:spPr>
          <a:xfrm>
            <a:off x="2771775" y="3960813"/>
            <a:ext cx="2952750" cy="846137"/>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GB" altLang="en-US" sz="1400" b="1" dirty="0">
                <a:solidFill>
                  <a:schemeClr val="tx1"/>
                </a:solidFill>
                <a:latin typeface="Arial" charset="0"/>
                <a:cs typeface="Arial" charset="0"/>
              </a:rPr>
              <a:t>Health</a:t>
            </a:r>
          </a:p>
          <a:p>
            <a:pPr marL="285750" indent="-285750" eaLnBrk="1" hangingPunct="1">
              <a:buFontTx/>
              <a:buChar char="-"/>
              <a:defRPr/>
            </a:pPr>
            <a:r>
              <a:rPr lang="en-GB" altLang="en-US" sz="1100" dirty="0">
                <a:solidFill>
                  <a:schemeClr val="tx1"/>
                </a:solidFill>
                <a:latin typeface="Arial" charset="0"/>
                <a:cs typeface="Arial" charset="0"/>
              </a:rPr>
              <a:t>Medicines</a:t>
            </a:r>
          </a:p>
          <a:p>
            <a:pPr marL="285750" indent="-285750" eaLnBrk="1" hangingPunct="1">
              <a:buFontTx/>
              <a:buChar char="-"/>
              <a:defRPr/>
            </a:pPr>
            <a:r>
              <a:rPr lang="en-GB" altLang="en-US" sz="1100" dirty="0">
                <a:solidFill>
                  <a:schemeClr val="tx1"/>
                </a:solidFill>
                <a:latin typeface="Arial" charset="0"/>
                <a:cs typeface="Arial" charset="0"/>
              </a:rPr>
              <a:t>Food and drink</a:t>
            </a:r>
          </a:p>
          <a:p>
            <a:pPr marL="285750" indent="-285750" eaLnBrk="1" hangingPunct="1">
              <a:buFontTx/>
              <a:buChar char="-"/>
              <a:defRPr/>
            </a:pPr>
            <a:r>
              <a:rPr lang="en-GB" altLang="en-US" sz="1100" dirty="0">
                <a:solidFill>
                  <a:schemeClr val="tx1"/>
                </a:solidFill>
                <a:latin typeface="Arial" charset="0"/>
                <a:cs typeface="Arial" charset="0"/>
              </a:rPr>
              <a:t>Accident or injury</a:t>
            </a:r>
          </a:p>
          <a:p>
            <a:pPr marL="285750" indent="-285750" eaLnBrk="1" hangingPunct="1">
              <a:buFontTx/>
              <a:buChar char="-"/>
              <a:defRPr/>
            </a:pPr>
            <a:endParaRPr lang="en-GB" altLang="en-US" sz="1400" dirty="0">
              <a:solidFill>
                <a:schemeClr val="tx1"/>
              </a:solidFill>
              <a:latin typeface="Arial" charset="0"/>
              <a:cs typeface="Arial" charset="0"/>
            </a:endParaRPr>
          </a:p>
        </p:txBody>
      </p:sp>
      <p:sp>
        <p:nvSpPr>
          <p:cNvPr id="16" name="Rounded Rectangular Callout 15">
            <a:extLst>
              <a:ext uri="{FF2B5EF4-FFF2-40B4-BE49-F238E27FC236}">
                <a16:creationId xmlns:a16="http://schemas.microsoft.com/office/drawing/2014/main" id="{0B1296CD-EC7A-4310-920C-BA383D55F271}"/>
              </a:ext>
            </a:extLst>
          </p:cNvPr>
          <p:cNvSpPr/>
          <p:nvPr/>
        </p:nvSpPr>
        <p:spPr>
          <a:xfrm>
            <a:off x="2771775" y="5392738"/>
            <a:ext cx="3816350" cy="396875"/>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GB" altLang="en-US" sz="1400" b="1" dirty="0">
                <a:solidFill>
                  <a:schemeClr val="tx1"/>
                </a:solidFill>
                <a:latin typeface="Arial" charset="0"/>
                <a:cs typeface="Arial" charset="0"/>
              </a:rPr>
              <a:t>Managing children’s behaviour</a:t>
            </a:r>
            <a:endParaRPr lang="en-GB" altLang="en-US" sz="1400" dirty="0">
              <a:solidFill>
                <a:schemeClr val="tx1"/>
              </a:solidFill>
              <a:latin typeface="Arial" charset="0"/>
              <a:cs typeface="Arial" charset="0"/>
            </a:endParaRPr>
          </a:p>
        </p:txBody>
      </p:sp>
      <p:sp>
        <p:nvSpPr>
          <p:cNvPr id="17" name="Rounded Rectangular Callout 16">
            <a:extLst>
              <a:ext uri="{FF2B5EF4-FFF2-40B4-BE49-F238E27FC236}">
                <a16:creationId xmlns:a16="http://schemas.microsoft.com/office/drawing/2014/main" id="{68F85B0D-6D95-4465-9F81-2A80CF893B77}"/>
              </a:ext>
            </a:extLst>
          </p:cNvPr>
          <p:cNvSpPr/>
          <p:nvPr/>
        </p:nvSpPr>
        <p:spPr>
          <a:xfrm>
            <a:off x="5905500" y="2339975"/>
            <a:ext cx="3154363" cy="1223963"/>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GB" altLang="en-US" sz="1350" b="1" dirty="0">
                <a:solidFill>
                  <a:schemeClr val="tx1"/>
                </a:solidFill>
                <a:latin typeface="Arial" charset="0"/>
                <a:cs typeface="Arial" charset="0"/>
              </a:rPr>
              <a:t>Safety and suitability of premises, environment and equipment</a:t>
            </a:r>
          </a:p>
          <a:p>
            <a:pPr marL="285750" indent="-285750" eaLnBrk="1" hangingPunct="1">
              <a:buFontTx/>
              <a:buChar char="-"/>
              <a:defRPr/>
            </a:pPr>
            <a:r>
              <a:rPr lang="en-GB" altLang="en-US" sz="1100" dirty="0">
                <a:solidFill>
                  <a:schemeClr val="tx1"/>
                </a:solidFill>
                <a:latin typeface="Arial" charset="0"/>
                <a:cs typeface="Arial" charset="0"/>
              </a:rPr>
              <a:t>Smoking and vaping</a:t>
            </a:r>
          </a:p>
          <a:p>
            <a:pPr marL="285750" indent="-285750" eaLnBrk="1" hangingPunct="1">
              <a:buFontTx/>
              <a:buChar char="-"/>
              <a:defRPr/>
            </a:pPr>
            <a:r>
              <a:rPr lang="en-GB" altLang="en-US" sz="1100" dirty="0">
                <a:solidFill>
                  <a:schemeClr val="tx1"/>
                </a:solidFill>
                <a:latin typeface="Arial" charset="0"/>
                <a:cs typeface="Arial" charset="0"/>
              </a:rPr>
              <a:t>Premises</a:t>
            </a:r>
          </a:p>
          <a:p>
            <a:pPr marL="285750" indent="-285750" eaLnBrk="1" hangingPunct="1">
              <a:buFontTx/>
              <a:buChar char="-"/>
              <a:defRPr/>
            </a:pPr>
            <a:r>
              <a:rPr lang="en-GB" altLang="en-US" sz="1100" dirty="0">
                <a:solidFill>
                  <a:schemeClr val="tx1"/>
                </a:solidFill>
                <a:latin typeface="Arial" charset="0"/>
                <a:cs typeface="Arial" charset="0"/>
              </a:rPr>
              <a:t>Risk Assessment</a:t>
            </a:r>
          </a:p>
          <a:p>
            <a:pPr marL="285750" indent="-285750" eaLnBrk="1" hangingPunct="1">
              <a:buFontTx/>
              <a:buChar char="-"/>
              <a:defRPr/>
            </a:pPr>
            <a:r>
              <a:rPr lang="en-GB" altLang="en-US" sz="1100" dirty="0">
                <a:solidFill>
                  <a:schemeClr val="tx1"/>
                </a:solidFill>
                <a:latin typeface="Arial" charset="0"/>
                <a:cs typeface="Arial" charset="0"/>
              </a:rPr>
              <a:t>Outings</a:t>
            </a:r>
          </a:p>
        </p:txBody>
      </p:sp>
      <p:sp>
        <p:nvSpPr>
          <p:cNvPr id="19" name="Rounded Rectangular Callout 18">
            <a:extLst>
              <a:ext uri="{FF2B5EF4-FFF2-40B4-BE49-F238E27FC236}">
                <a16:creationId xmlns:a16="http://schemas.microsoft.com/office/drawing/2014/main" id="{09D512F4-A7ED-42D0-A68C-F4CFC5D5114C}"/>
              </a:ext>
            </a:extLst>
          </p:cNvPr>
          <p:cNvSpPr/>
          <p:nvPr/>
        </p:nvSpPr>
        <p:spPr>
          <a:xfrm>
            <a:off x="2795588" y="4933950"/>
            <a:ext cx="3811587" cy="366713"/>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GB" altLang="en-US" sz="1400" b="1" dirty="0">
                <a:solidFill>
                  <a:schemeClr val="tx1"/>
                </a:solidFill>
                <a:latin typeface="Arial" charset="0"/>
                <a:cs typeface="Arial" charset="0"/>
              </a:rPr>
              <a:t>Special Educational Needs</a:t>
            </a:r>
          </a:p>
        </p:txBody>
      </p:sp>
      <p:sp>
        <p:nvSpPr>
          <p:cNvPr id="20" name="Rounded Rectangular Callout 19">
            <a:extLst>
              <a:ext uri="{FF2B5EF4-FFF2-40B4-BE49-F238E27FC236}">
                <a16:creationId xmlns:a16="http://schemas.microsoft.com/office/drawing/2014/main" id="{2E9BC28C-F244-4BFA-B0FC-EFD60C51A0CD}"/>
              </a:ext>
            </a:extLst>
          </p:cNvPr>
          <p:cNvSpPr/>
          <p:nvPr/>
        </p:nvSpPr>
        <p:spPr>
          <a:xfrm>
            <a:off x="5905500" y="3644900"/>
            <a:ext cx="3154363" cy="1223963"/>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GB" altLang="en-US" sz="1400" b="1" dirty="0">
                <a:solidFill>
                  <a:schemeClr val="tx1"/>
                </a:solidFill>
                <a:latin typeface="Arial" charset="0"/>
                <a:cs typeface="Arial" charset="0"/>
              </a:rPr>
              <a:t>Information and Records</a:t>
            </a:r>
          </a:p>
          <a:p>
            <a:pPr marL="285750" indent="-285750" eaLnBrk="1" hangingPunct="1">
              <a:buFontTx/>
              <a:buChar char="-"/>
              <a:defRPr/>
            </a:pPr>
            <a:r>
              <a:rPr lang="en-GB" altLang="en-US" sz="1100" dirty="0">
                <a:solidFill>
                  <a:schemeClr val="tx1"/>
                </a:solidFill>
                <a:latin typeface="Arial" charset="0"/>
                <a:cs typeface="Arial" charset="0"/>
              </a:rPr>
              <a:t>Information about the child</a:t>
            </a:r>
          </a:p>
          <a:p>
            <a:pPr marL="285750" indent="-285750" eaLnBrk="1" hangingPunct="1">
              <a:buFontTx/>
              <a:buChar char="-"/>
              <a:defRPr/>
            </a:pPr>
            <a:r>
              <a:rPr lang="en-GB" altLang="en-US" sz="1100" dirty="0">
                <a:solidFill>
                  <a:schemeClr val="tx1"/>
                </a:solidFill>
                <a:latin typeface="Arial" charset="0"/>
                <a:cs typeface="Arial" charset="0"/>
              </a:rPr>
              <a:t>Information for parents and carers</a:t>
            </a:r>
          </a:p>
          <a:p>
            <a:pPr marL="285750" indent="-285750" eaLnBrk="1" hangingPunct="1">
              <a:buFontTx/>
              <a:buChar char="-"/>
              <a:defRPr/>
            </a:pPr>
            <a:r>
              <a:rPr lang="en-GB" altLang="en-US" sz="1100" dirty="0">
                <a:solidFill>
                  <a:schemeClr val="tx1"/>
                </a:solidFill>
                <a:latin typeface="Arial" charset="0"/>
                <a:cs typeface="Arial" charset="0"/>
              </a:rPr>
              <a:t>Complaints</a:t>
            </a:r>
          </a:p>
          <a:p>
            <a:pPr marL="285750" indent="-285750" eaLnBrk="1" hangingPunct="1">
              <a:buFontTx/>
              <a:buChar char="-"/>
              <a:defRPr/>
            </a:pPr>
            <a:r>
              <a:rPr lang="en-GB" altLang="en-US" sz="1100" dirty="0">
                <a:solidFill>
                  <a:schemeClr val="tx1"/>
                </a:solidFill>
                <a:latin typeface="Arial" charset="0"/>
                <a:cs typeface="Arial" charset="0"/>
              </a:rPr>
              <a:t>Information about the provider</a:t>
            </a:r>
          </a:p>
          <a:p>
            <a:pPr marL="285750" indent="-285750" eaLnBrk="1" hangingPunct="1">
              <a:buFontTx/>
              <a:buChar char="-"/>
              <a:defRPr/>
            </a:pPr>
            <a:r>
              <a:rPr lang="en-GB" altLang="en-US" sz="1100" dirty="0">
                <a:solidFill>
                  <a:schemeClr val="tx1"/>
                </a:solidFill>
                <a:latin typeface="Arial" charset="0"/>
                <a:cs typeface="Arial" charset="0"/>
              </a:rPr>
              <a:t>Changes requiring notification</a:t>
            </a:r>
          </a:p>
        </p:txBody>
      </p:sp>
      <p:sp>
        <p:nvSpPr>
          <p:cNvPr id="22" name="Rounded Rectangular Callout 21">
            <a:extLst>
              <a:ext uri="{FF2B5EF4-FFF2-40B4-BE49-F238E27FC236}">
                <a16:creationId xmlns:a16="http://schemas.microsoft.com/office/drawing/2014/main" id="{6B1633E0-427F-42AB-B29B-5A001574CF99}"/>
              </a:ext>
            </a:extLst>
          </p:cNvPr>
          <p:cNvSpPr/>
          <p:nvPr/>
        </p:nvSpPr>
        <p:spPr>
          <a:xfrm>
            <a:off x="2771775" y="2339975"/>
            <a:ext cx="2952750" cy="398463"/>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GB" altLang="en-US" sz="1400" b="1" dirty="0">
                <a:solidFill>
                  <a:schemeClr val="tx1"/>
                </a:solidFill>
                <a:latin typeface="Arial" charset="0"/>
                <a:cs typeface="Arial" charset="0"/>
              </a:rPr>
              <a:t>Key Person</a:t>
            </a:r>
            <a:endParaRPr lang="en-GB" altLang="en-US" sz="1400" dirty="0">
              <a:solidFill>
                <a:schemeClr val="tx1"/>
              </a:solidFill>
              <a:latin typeface="Arial" charset="0"/>
              <a:cs typeface="Arial" charset="0"/>
            </a:endParaRPr>
          </a:p>
        </p:txBody>
      </p:sp>
      <p:sp>
        <p:nvSpPr>
          <p:cNvPr id="31760" name="TextBox 1">
            <a:extLst>
              <a:ext uri="{FF2B5EF4-FFF2-40B4-BE49-F238E27FC236}">
                <a16:creationId xmlns:a16="http://schemas.microsoft.com/office/drawing/2014/main" id="{ECF7C9B6-1D1D-4392-A487-832BEEF310C1}"/>
              </a:ext>
            </a:extLst>
          </p:cNvPr>
          <p:cNvSpPr txBox="1">
            <a:spLocks noChangeArrowheads="1"/>
          </p:cNvSpPr>
          <p:nvPr/>
        </p:nvSpPr>
        <p:spPr bwMode="auto">
          <a:xfrm>
            <a:off x="0" y="1917700"/>
            <a:ext cx="91440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700"/>
              <a:t>The necessary steps that providers must take to keep children safe and promote their welfare</a:t>
            </a:r>
          </a:p>
          <a:p>
            <a:pPr eaLnBrk="1" hangingPunct="1">
              <a:spcBef>
                <a:spcPct val="0"/>
              </a:spcBef>
              <a:buFontTx/>
              <a:buNone/>
            </a:pPr>
            <a:endParaRPr lang="en-GB" altLang="en-US" sz="18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a:extLst>
              <a:ext uri="{FF2B5EF4-FFF2-40B4-BE49-F238E27FC236}">
                <a16:creationId xmlns:a16="http://schemas.microsoft.com/office/drawing/2014/main" id="{BF619343-4E0C-4923-A6E6-910D58FFACCC}"/>
              </a:ext>
            </a:extLst>
          </p:cNvPr>
          <p:cNvSpPr/>
          <p:nvPr/>
        </p:nvSpPr>
        <p:spPr>
          <a:xfrm>
            <a:off x="193675" y="3087688"/>
            <a:ext cx="1641475" cy="1062037"/>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GB" altLang="en-US" sz="1200" b="1" dirty="0">
                <a:solidFill>
                  <a:schemeClr val="tx1"/>
                </a:solidFill>
                <a:latin typeface="Arial" charset="0"/>
                <a:cs typeface="Arial" charset="0"/>
              </a:rPr>
              <a:t>Staff Qualification, training, support and skills</a:t>
            </a:r>
          </a:p>
          <a:p>
            <a:pPr eaLnBrk="1" hangingPunct="1">
              <a:defRPr/>
            </a:pPr>
            <a:r>
              <a:rPr lang="en-GB" sz="1200" dirty="0">
                <a:solidFill>
                  <a:schemeClr val="tx1"/>
                </a:solidFill>
                <a:latin typeface="Arial" charset="0"/>
              </a:rPr>
              <a:t>(Page 26)</a:t>
            </a:r>
            <a:endParaRPr lang="en-GB" altLang="en-US" sz="1200" b="1" dirty="0">
              <a:solidFill>
                <a:schemeClr val="tx1"/>
              </a:solidFill>
              <a:latin typeface="Arial" charset="0"/>
              <a:cs typeface="Arial" charset="0"/>
            </a:endParaRPr>
          </a:p>
          <a:p>
            <a:pPr eaLnBrk="1" hangingPunct="1">
              <a:defRPr/>
            </a:pPr>
            <a:endParaRPr lang="en-GB" altLang="en-US" sz="1200" dirty="0">
              <a:solidFill>
                <a:schemeClr val="tx1"/>
              </a:solidFill>
              <a:latin typeface="Arial" charset="0"/>
              <a:cs typeface="Arial" charset="0"/>
            </a:endParaRPr>
          </a:p>
        </p:txBody>
      </p:sp>
      <p:sp>
        <p:nvSpPr>
          <p:cNvPr id="4" name="Rounded Rectangular Callout 3">
            <a:extLst>
              <a:ext uri="{FF2B5EF4-FFF2-40B4-BE49-F238E27FC236}">
                <a16:creationId xmlns:a16="http://schemas.microsoft.com/office/drawing/2014/main" id="{DC1A381C-6380-4A19-83C8-207C548388D9}"/>
              </a:ext>
            </a:extLst>
          </p:cNvPr>
          <p:cNvSpPr/>
          <p:nvPr/>
        </p:nvSpPr>
        <p:spPr>
          <a:xfrm>
            <a:off x="200025" y="4291013"/>
            <a:ext cx="1635125" cy="754062"/>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GB" altLang="en-US" sz="1200" b="1" dirty="0">
                <a:solidFill>
                  <a:schemeClr val="tx1"/>
                </a:solidFill>
                <a:latin typeface="Arial" charset="0"/>
                <a:cs typeface="Arial" charset="0"/>
              </a:rPr>
              <a:t>Key Person</a:t>
            </a:r>
          </a:p>
          <a:p>
            <a:pPr eaLnBrk="1" hangingPunct="1">
              <a:defRPr/>
            </a:pPr>
            <a:r>
              <a:rPr lang="en-GB" sz="1200" dirty="0">
                <a:solidFill>
                  <a:schemeClr val="tx1"/>
                </a:solidFill>
                <a:latin typeface="Arial" charset="0"/>
              </a:rPr>
              <a:t>(Page 27)</a:t>
            </a:r>
            <a:endParaRPr lang="en-GB" altLang="en-US" sz="1200" b="1" dirty="0">
              <a:solidFill>
                <a:schemeClr val="tx1"/>
              </a:solidFill>
              <a:latin typeface="Arial" charset="0"/>
              <a:cs typeface="Arial" charset="0"/>
            </a:endParaRPr>
          </a:p>
          <a:p>
            <a:pPr eaLnBrk="1" hangingPunct="1">
              <a:defRPr/>
            </a:pPr>
            <a:endParaRPr lang="en-GB" altLang="en-US" sz="1200" dirty="0">
              <a:solidFill>
                <a:schemeClr val="tx1"/>
              </a:solidFill>
              <a:latin typeface="Arial" charset="0"/>
              <a:cs typeface="Arial" charset="0"/>
            </a:endParaRPr>
          </a:p>
        </p:txBody>
      </p:sp>
      <p:sp>
        <p:nvSpPr>
          <p:cNvPr id="5" name="Rounded Rectangular Callout 4">
            <a:extLst>
              <a:ext uri="{FF2B5EF4-FFF2-40B4-BE49-F238E27FC236}">
                <a16:creationId xmlns:a16="http://schemas.microsoft.com/office/drawing/2014/main" id="{AD57D5D6-81AA-4A70-B3FB-677130479A14}"/>
              </a:ext>
            </a:extLst>
          </p:cNvPr>
          <p:cNvSpPr/>
          <p:nvPr/>
        </p:nvSpPr>
        <p:spPr>
          <a:xfrm>
            <a:off x="200025" y="2089150"/>
            <a:ext cx="1635125" cy="738188"/>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GB" altLang="en-US" sz="1200" b="1" dirty="0">
                <a:solidFill>
                  <a:schemeClr val="tx1"/>
                </a:solidFill>
                <a:latin typeface="Arial" charset="0"/>
                <a:cs typeface="Arial" charset="0"/>
              </a:rPr>
              <a:t>Child Protection</a:t>
            </a:r>
          </a:p>
          <a:p>
            <a:pPr eaLnBrk="1" hangingPunct="1">
              <a:defRPr/>
            </a:pPr>
            <a:r>
              <a:rPr lang="en-GB" sz="1200" dirty="0">
                <a:solidFill>
                  <a:schemeClr val="tx1"/>
                </a:solidFill>
                <a:latin typeface="Arial" charset="0"/>
              </a:rPr>
              <a:t>(Page 21)</a:t>
            </a:r>
            <a:endParaRPr lang="en-GB" altLang="en-US" sz="1200" b="1" dirty="0">
              <a:solidFill>
                <a:schemeClr val="tx1"/>
              </a:solidFill>
              <a:latin typeface="Arial" charset="0"/>
              <a:cs typeface="Arial" charset="0"/>
            </a:endParaRPr>
          </a:p>
          <a:p>
            <a:pPr eaLnBrk="1" hangingPunct="1">
              <a:defRPr/>
            </a:pPr>
            <a:endParaRPr lang="en-GB" altLang="en-US" sz="1200" dirty="0">
              <a:solidFill>
                <a:schemeClr val="tx1"/>
              </a:solidFill>
              <a:latin typeface="Arial" charset="0"/>
              <a:cs typeface="Arial" charset="0"/>
            </a:endParaRPr>
          </a:p>
        </p:txBody>
      </p:sp>
      <p:sp>
        <p:nvSpPr>
          <p:cNvPr id="6" name="TextBox 5">
            <a:extLst>
              <a:ext uri="{FF2B5EF4-FFF2-40B4-BE49-F238E27FC236}">
                <a16:creationId xmlns:a16="http://schemas.microsoft.com/office/drawing/2014/main" id="{BBC5FD40-1591-40AD-B289-DC2E076D82E0}"/>
              </a:ext>
            </a:extLst>
          </p:cNvPr>
          <p:cNvSpPr txBox="1"/>
          <p:nvPr/>
        </p:nvSpPr>
        <p:spPr>
          <a:xfrm>
            <a:off x="1979613" y="2093913"/>
            <a:ext cx="6826250" cy="738187"/>
          </a:xfrm>
          <a:prstGeom prst="rect">
            <a:avLst/>
          </a:prstGeom>
          <a:solidFill>
            <a:schemeClr val="tx1">
              <a:lumMod val="20000"/>
              <a:lumOff val="80000"/>
            </a:schemeClr>
          </a:solidFill>
          <a:ln>
            <a:solidFill>
              <a:schemeClr val="tx2">
                <a:lumMod val="50000"/>
                <a:lumOff val="50000"/>
              </a:schemeClr>
            </a:solidFill>
          </a:ln>
        </p:spPr>
        <p:txBody>
          <a:bodyPr>
            <a:spAutoFit/>
          </a:bodyPr>
          <a:lstStyle/>
          <a:p>
            <a:pPr eaLnBrk="1" hangingPunct="1">
              <a:defRPr/>
            </a:pPr>
            <a:r>
              <a:rPr lang="en-GB" sz="1050" dirty="0">
                <a:latin typeface="Arial" charset="0"/>
              </a:rPr>
              <a:t>“Providers must be alert to any issues of concern in the child’s life at home or elsewhere”</a:t>
            </a:r>
          </a:p>
          <a:p>
            <a:pPr eaLnBrk="1" hangingPunct="1">
              <a:defRPr/>
            </a:pPr>
            <a:endParaRPr lang="en-GB" sz="1050" dirty="0">
              <a:latin typeface="Arial" charset="0"/>
            </a:endParaRPr>
          </a:p>
          <a:p>
            <a:pPr eaLnBrk="1" hangingPunct="1">
              <a:defRPr/>
            </a:pPr>
            <a:r>
              <a:rPr lang="en-GB" sz="1050" dirty="0">
                <a:latin typeface="Arial" charset="0"/>
              </a:rPr>
              <a:t>“Providers must have and implement a policy, and procedures, to safeguard children.” </a:t>
            </a:r>
          </a:p>
          <a:p>
            <a:pPr eaLnBrk="1" hangingPunct="1">
              <a:defRPr/>
            </a:pPr>
            <a:endParaRPr lang="en-GB" sz="1050" dirty="0">
              <a:latin typeface="Arial" charset="0"/>
            </a:endParaRPr>
          </a:p>
        </p:txBody>
      </p:sp>
      <p:sp>
        <p:nvSpPr>
          <p:cNvPr id="7" name="TextBox 6">
            <a:extLst>
              <a:ext uri="{FF2B5EF4-FFF2-40B4-BE49-F238E27FC236}">
                <a16:creationId xmlns:a16="http://schemas.microsoft.com/office/drawing/2014/main" id="{54B798EC-F706-4726-8F0A-E3B03C4F63B5}"/>
              </a:ext>
            </a:extLst>
          </p:cNvPr>
          <p:cNvSpPr txBox="1"/>
          <p:nvPr/>
        </p:nvSpPr>
        <p:spPr>
          <a:xfrm>
            <a:off x="1979613" y="3087688"/>
            <a:ext cx="6826250" cy="900112"/>
          </a:xfrm>
          <a:prstGeom prst="rect">
            <a:avLst/>
          </a:prstGeom>
          <a:solidFill>
            <a:schemeClr val="tx1">
              <a:lumMod val="20000"/>
              <a:lumOff val="80000"/>
            </a:schemeClr>
          </a:solidFill>
          <a:ln>
            <a:solidFill>
              <a:schemeClr val="tx2">
                <a:lumMod val="50000"/>
                <a:lumOff val="50000"/>
              </a:schemeClr>
            </a:solidFill>
          </a:ln>
        </p:spPr>
        <p:txBody>
          <a:bodyPr>
            <a:spAutoFit/>
          </a:bodyPr>
          <a:lstStyle/>
          <a:p>
            <a:pPr eaLnBrk="1" hangingPunct="1">
              <a:defRPr/>
            </a:pPr>
            <a:r>
              <a:rPr lang="en-GB" sz="1050" dirty="0">
                <a:latin typeface="Arial" charset="0"/>
              </a:rPr>
              <a:t>“The daily experience of children in early years settings and the overall quality of provision depends on all practitioners having appropriate qualifications, training, skills, knowledge, and a clear understanding of their roles and responsibilities. Providers must ensure that all staff receive induction training to help them understand their roles and responsibilities.”</a:t>
            </a:r>
          </a:p>
          <a:p>
            <a:pPr eaLnBrk="1" hangingPunct="1">
              <a:defRPr/>
            </a:pPr>
            <a:endParaRPr lang="en-GB" sz="1050" dirty="0">
              <a:latin typeface="Arial" charset="0"/>
            </a:endParaRPr>
          </a:p>
        </p:txBody>
      </p:sp>
      <p:sp>
        <p:nvSpPr>
          <p:cNvPr id="8" name="TextBox 7">
            <a:extLst>
              <a:ext uri="{FF2B5EF4-FFF2-40B4-BE49-F238E27FC236}">
                <a16:creationId xmlns:a16="http://schemas.microsoft.com/office/drawing/2014/main" id="{2CF043EB-64BF-43F8-9B24-D97C606EE438}"/>
              </a:ext>
            </a:extLst>
          </p:cNvPr>
          <p:cNvSpPr txBox="1"/>
          <p:nvPr/>
        </p:nvSpPr>
        <p:spPr>
          <a:xfrm>
            <a:off x="1979613" y="4306888"/>
            <a:ext cx="6826250" cy="738187"/>
          </a:xfrm>
          <a:prstGeom prst="rect">
            <a:avLst/>
          </a:prstGeom>
          <a:solidFill>
            <a:schemeClr val="tx1">
              <a:lumMod val="20000"/>
              <a:lumOff val="80000"/>
            </a:schemeClr>
          </a:solidFill>
          <a:ln>
            <a:solidFill>
              <a:schemeClr val="tx2">
                <a:lumMod val="50000"/>
                <a:lumOff val="50000"/>
              </a:schemeClr>
            </a:solidFill>
          </a:ln>
        </p:spPr>
        <p:txBody>
          <a:bodyPr>
            <a:spAutoFit/>
          </a:bodyPr>
          <a:lstStyle/>
          <a:p>
            <a:pPr eaLnBrk="1" hangingPunct="1">
              <a:defRPr/>
            </a:pPr>
            <a:r>
              <a:rPr lang="en-GB" sz="1050" dirty="0">
                <a:latin typeface="Arial" charset="0"/>
              </a:rPr>
              <a:t>“Every child must be assigned a key person” </a:t>
            </a:r>
          </a:p>
          <a:p>
            <a:pPr eaLnBrk="1" hangingPunct="1">
              <a:defRPr/>
            </a:pPr>
            <a:endParaRPr lang="en-GB" sz="1050" dirty="0">
              <a:latin typeface="Arial" charset="0"/>
            </a:endParaRPr>
          </a:p>
          <a:p>
            <a:pPr eaLnBrk="1" hangingPunct="1">
              <a:defRPr/>
            </a:pPr>
            <a:r>
              <a:rPr lang="en-GB" sz="1050" dirty="0">
                <a:latin typeface="Arial" charset="0"/>
              </a:rPr>
              <a:t>A lot of the role and skills required to be a Key Person are the same as any Practitioner supporting the children that they work with.</a:t>
            </a:r>
          </a:p>
        </p:txBody>
      </p:sp>
      <p:sp>
        <p:nvSpPr>
          <p:cNvPr id="9" name="Rounded Rectangle 8">
            <a:extLst>
              <a:ext uri="{FF2B5EF4-FFF2-40B4-BE49-F238E27FC236}">
                <a16:creationId xmlns:a16="http://schemas.microsoft.com/office/drawing/2014/main" id="{070B11DA-5285-4813-B49A-56380735BA4F}"/>
              </a:ext>
            </a:extLst>
          </p:cNvPr>
          <p:cNvSpPr/>
          <p:nvPr/>
        </p:nvSpPr>
        <p:spPr>
          <a:xfrm>
            <a:off x="452438" y="260350"/>
            <a:ext cx="8353425" cy="64770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2800" b="1" dirty="0">
                <a:solidFill>
                  <a:schemeClr val="tx1"/>
                </a:solidFill>
                <a:latin typeface="Arial" charset="0"/>
                <a:cs typeface="Arial" charset="0"/>
              </a:rPr>
              <a:t>Section Three</a:t>
            </a:r>
          </a:p>
        </p:txBody>
      </p:sp>
      <p:sp>
        <p:nvSpPr>
          <p:cNvPr id="10" name="Rounded Rectangle 9">
            <a:extLst>
              <a:ext uri="{FF2B5EF4-FFF2-40B4-BE49-F238E27FC236}">
                <a16:creationId xmlns:a16="http://schemas.microsoft.com/office/drawing/2014/main" id="{17A3704F-45CC-44C6-8009-CD167398A24F}"/>
              </a:ext>
            </a:extLst>
          </p:cNvPr>
          <p:cNvSpPr/>
          <p:nvPr/>
        </p:nvSpPr>
        <p:spPr>
          <a:xfrm>
            <a:off x="452438" y="1052513"/>
            <a:ext cx="8353425" cy="86518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3000" b="1" dirty="0">
                <a:solidFill>
                  <a:schemeClr val="tx1"/>
                </a:solidFill>
                <a:latin typeface="Arial" charset="0"/>
                <a:cs typeface="Arial" charset="0"/>
              </a:rPr>
              <a:t>The Safeguarding and Welfare requirements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97F65864-5351-4C58-A159-E946E1D05F1C}"/>
              </a:ext>
            </a:extLst>
          </p:cNvPr>
          <p:cNvSpPr/>
          <p:nvPr/>
        </p:nvSpPr>
        <p:spPr>
          <a:xfrm>
            <a:off x="2263775" y="101600"/>
            <a:ext cx="4392613" cy="80645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3600" b="1" dirty="0">
                <a:solidFill>
                  <a:schemeClr val="tx1"/>
                </a:solidFill>
              </a:rPr>
              <a:t>Key Person Role</a:t>
            </a:r>
          </a:p>
        </p:txBody>
      </p:sp>
      <p:pic>
        <p:nvPicPr>
          <p:cNvPr id="33795" name="Picture 12" descr="See the source image">
            <a:extLst>
              <a:ext uri="{FF2B5EF4-FFF2-40B4-BE49-F238E27FC236}">
                <a16:creationId xmlns:a16="http://schemas.microsoft.com/office/drawing/2014/main" id="{1B26CE7B-3E29-426B-9C4E-6CD161B142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840" t="6642" r="19197" b="14105"/>
          <a:stretch>
            <a:fillRect/>
          </a:stretch>
        </p:blipFill>
        <p:spPr bwMode="auto">
          <a:xfrm>
            <a:off x="3851275" y="3422650"/>
            <a:ext cx="2449513"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AA3BB47-5FEF-4AF8-BBF1-32CDA4058C8D}"/>
              </a:ext>
            </a:extLst>
          </p:cNvPr>
          <p:cNvSpPr/>
          <p:nvPr/>
        </p:nvSpPr>
        <p:spPr>
          <a:xfrm>
            <a:off x="-22225" y="3209925"/>
            <a:ext cx="4089400" cy="2309813"/>
          </a:xfrm>
          <a:prstGeom prst="rect">
            <a:avLst/>
          </a:prstGeom>
        </p:spPr>
        <p:txBody>
          <a:bodyPr>
            <a:spAutoFit/>
          </a:bodyPr>
          <a:lstStyle/>
          <a:p>
            <a:pPr algn="ctr" eaLnBrk="1" hangingPunct="1">
              <a:defRPr/>
            </a:pPr>
            <a:r>
              <a:rPr lang="en-GB" b="1" dirty="0">
                <a:solidFill>
                  <a:srgbClr val="990099"/>
                </a:solidFill>
                <a:latin typeface="Arial" charset="0"/>
              </a:rPr>
              <a:t>Role</a:t>
            </a:r>
          </a:p>
          <a:p>
            <a:pPr marL="285750" indent="-285750" eaLnBrk="1" hangingPunct="1">
              <a:buFont typeface="Arial" panose="020B0604020202020204" pitchFamily="34" charset="0"/>
              <a:buChar char="•"/>
              <a:defRPr/>
            </a:pPr>
            <a:r>
              <a:rPr lang="en-GB" dirty="0">
                <a:latin typeface="Arial" charset="0"/>
              </a:rPr>
              <a:t>Settling in children alongside parents and carers</a:t>
            </a:r>
          </a:p>
          <a:p>
            <a:pPr marL="285750" indent="-285750" eaLnBrk="1" hangingPunct="1">
              <a:buFont typeface="Arial" panose="020B0604020202020204" pitchFamily="34" charset="0"/>
              <a:buChar char="•"/>
              <a:defRPr/>
            </a:pPr>
            <a:r>
              <a:rPr lang="en-GB" dirty="0">
                <a:latin typeface="Arial" charset="0"/>
              </a:rPr>
              <a:t>Ensuring that care and learning opportunities always meet children’s needs</a:t>
            </a:r>
          </a:p>
          <a:p>
            <a:pPr marL="285750" indent="-285750" eaLnBrk="1" hangingPunct="1">
              <a:buFont typeface="Arial" panose="020B0604020202020204" pitchFamily="34" charset="0"/>
              <a:buChar char="•"/>
              <a:defRPr/>
            </a:pPr>
            <a:r>
              <a:rPr lang="en-GB" dirty="0">
                <a:latin typeface="Arial" charset="0"/>
              </a:rPr>
              <a:t>Forming attachments</a:t>
            </a:r>
          </a:p>
          <a:p>
            <a:pPr marL="285750" indent="-285750" eaLnBrk="1" hangingPunct="1">
              <a:buFont typeface="Arial" panose="020B0604020202020204" pitchFamily="34" charset="0"/>
              <a:buChar char="•"/>
              <a:defRPr/>
            </a:pPr>
            <a:r>
              <a:rPr lang="en-GB" dirty="0">
                <a:latin typeface="Arial" charset="0"/>
              </a:rPr>
              <a:t>Liaising with parents and carers</a:t>
            </a:r>
          </a:p>
        </p:txBody>
      </p:sp>
      <p:sp>
        <p:nvSpPr>
          <p:cNvPr id="7" name="Rectangle 6">
            <a:extLst>
              <a:ext uri="{FF2B5EF4-FFF2-40B4-BE49-F238E27FC236}">
                <a16:creationId xmlns:a16="http://schemas.microsoft.com/office/drawing/2014/main" id="{5A9C7D8B-EE96-4D35-9A08-0EE70C485CC8}"/>
              </a:ext>
            </a:extLst>
          </p:cNvPr>
          <p:cNvSpPr/>
          <p:nvPr/>
        </p:nvSpPr>
        <p:spPr>
          <a:xfrm>
            <a:off x="6362700" y="3211513"/>
            <a:ext cx="2665413" cy="1754187"/>
          </a:xfrm>
          <a:prstGeom prst="rect">
            <a:avLst/>
          </a:prstGeom>
        </p:spPr>
        <p:txBody>
          <a:bodyPr>
            <a:spAutoFit/>
          </a:bodyPr>
          <a:lstStyle/>
          <a:p>
            <a:pPr algn="ctr" eaLnBrk="1" hangingPunct="1">
              <a:defRPr/>
            </a:pPr>
            <a:r>
              <a:rPr lang="en-GB" b="1" dirty="0">
                <a:solidFill>
                  <a:srgbClr val="990099"/>
                </a:solidFill>
                <a:latin typeface="Arial" charset="0"/>
              </a:rPr>
              <a:t>Skills</a:t>
            </a:r>
          </a:p>
          <a:p>
            <a:pPr marL="285750" indent="-285750" eaLnBrk="1" hangingPunct="1">
              <a:buFont typeface="Arial" panose="020B0604020202020204" pitchFamily="34" charset="0"/>
              <a:buChar char="•"/>
              <a:defRPr/>
            </a:pPr>
            <a:r>
              <a:rPr lang="en-GB" dirty="0">
                <a:latin typeface="Arial" charset="0"/>
              </a:rPr>
              <a:t>Calm, and confident</a:t>
            </a:r>
          </a:p>
          <a:p>
            <a:pPr marL="285750" indent="-285750" eaLnBrk="1" hangingPunct="1">
              <a:buFont typeface="Arial" panose="020B0604020202020204" pitchFamily="34" charset="0"/>
              <a:buChar char="•"/>
              <a:defRPr/>
            </a:pPr>
            <a:r>
              <a:rPr lang="en-GB" dirty="0">
                <a:latin typeface="Arial" charset="0"/>
              </a:rPr>
              <a:t>Sensitive and tactful</a:t>
            </a:r>
          </a:p>
          <a:p>
            <a:pPr marL="285750" indent="-285750" eaLnBrk="1" hangingPunct="1">
              <a:buFont typeface="Arial" panose="020B0604020202020204" pitchFamily="34" charset="0"/>
              <a:buChar char="•"/>
              <a:defRPr/>
            </a:pPr>
            <a:r>
              <a:rPr lang="en-GB" dirty="0">
                <a:latin typeface="Arial" charset="0"/>
              </a:rPr>
              <a:t>Open and honest</a:t>
            </a:r>
          </a:p>
          <a:p>
            <a:pPr marL="285750" indent="-285750" eaLnBrk="1" hangingPunct="1">
              <a:buFont typeface="Arial" panose="020B0604020202020204" pitchFamily="34" charset="0"/>
              <a:buChar char="•"/>
              <a:defRPr/>
            </a:pPr>
            <a:r>
              <a:rPr lang="en-GB" dirty="0">
                <a:latin typeface="Arial" charset="0"/>
              </a:rPr>
              <a:t>Good communication</a:t>
            </a:r>
          </a:p>
          <a:p>
            <a:pPr eaLnBrk="1" hangingPunct="1">
              <a:defRPr/>
            </a:pPr>
            <a:endParaRPr lang="en-GB" b="1" dirty="0">
              <a:latin typeface="Arial" charset="0"/>
            </a:endParaRPr>
          </a:p>
        </p:txBody>
      </p:sp>
      <p:sp>
        <p:nvSpPr>
          <p:cNvPr id="16" name="Rounded Rectangular Callout 15">
            <a:extLst>
              <a:ext uri="{FF2B5EF4-FFF2-40B4-BE49-F238E27FC236}">
                <a16:creationId xmlns:a16="http://schemas.microsoft.com/office/drawing/2014/main" id="{8FE41C46-70F0-45FD-9716-FE32256C2CD3}"/>
              </a:ext>
            </a:extLst>
          </p:cNvPr>
          <p:cNvSpPr/>
          <p:nvPr/>
        </p:nvSpPr>
        <p:spPr>
          <a:xfrm>
            <a:off x="57150" y="981075"/>
            <a:ext cx="8970963" cy="2228850"/>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r>
              <a:rPr lang="en-GB" altLang="en-US" sz="1600" b="1" dirty="0">
                <a:solidFill>
                  <a:schemeClr val="tx1"/>
                </a:solidFill>
              </a:rPr>
              <a:t>The EYFS statutory framework states:</a:t>
            </a:r>
            <a:endParaRPr lang="en-GB" altLang="en-US" sz="1600" dirty="0">
              <a:solidFill>
                <a:schemeClr val="tx1"/>
              </a:solidFill>
            </a:endParaRPr>
          </a:p>
          <a:p>
            <a:pPr marL="285750" indent="-285750" eaLnBrk="1" hangingPunct="1">
              <a:buFont typeface="Arial" panose="020B0604020202020204" pitchFamily="34" charset="0"/>
              <a:buChar char="•"/>
              <a:defRPr/>
            </a:pPr>
            <a:r>
              <a:rPr lang="en-GB" altLang="en-US" sz="1600" dirty="0">
                <a:solidFill>
                  <a:schemeClr val="tx1"/>
                </a:solidFill>
              </a:rPr>
              <a:t>Each child must be assigned a key person, and providers must inform parents and carers of the name of the key person, and explain their role, when a child starts attending a setting.</a:t>
            </a:r>
          </a:p>
          <a:p>
            <a:pPr marL="285750" indent="-285750" eaLnBrk="1" hangingPunct="1">
              <a:buFont typeface="Arial" panose="020B0604020202020204" pitchFamily="34" charset="0"/>
              <a:buChar char="•"/>
              <a:defRPr/>
            </a:pPr>
            <a:r>
              <a:rPr lang="en-GB" altLang="en-US" sz="1600" dirty="0">
                <a:solidFill>
                  <a:schemeClr val="tx1"/>
                </a:solidFill>
              </a:rPr>
              <a:t>The key person must help ensure that every child’s learning and care is tailored to meet their individual needs.</a:t>
            </a:r>
          </a:p>
          <a:p>
            <a:pPr marL="285750" indent="-285750" eaLnBrk="1" hangingPunct="1">
              <a:buFont typeface="Arial" panose="020B0604020202020204" pitchFamily="34" charset="0"/>
              <a:buChar char="•"/>
              <a:defRPr/>
            </a:pPr>
            <a:r>
              <a:rPr lang="en-GB" altLang="en-US" sz="1600" dirty="0">
                <a:solidFill>
                  <a:schemeClr val="tx1"/>
                </a:solidFill>
              </a:rPr>
              <a:t>The key person must seek to engage and support parents and carers in guiding their child’s development at home. They should also help families engage with more specialist support if appropriate.</a:t>
            </a:r>
            <a:endParaRPr lang="en-GB" altLang="en-US" sz="1600" dirty="0">
              <a:solidFill>
                <a:schemeClr val="tx1"/>
              </a:solidFill>
              <a:latin typeface="Arial" charset="0"/>
              <a:cs typeface="Arial"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B50C123-3797-4B60-88EB-2C4AD5A74D60}"/>
              </a:ext>
            </a:extLst>
          </p:cNvPr>
          <p:cNvSpPr/>
          <p:nvPr/>
        </p:nvSpPr>
        <p:spPr>
          <a:xfrm>
            <a:off x="411163" y="260350"/>
            <a:ext cx="8353425" cy="719138"/>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3600" b="1" dirty="0">
                <a:solidFill>
                  <a:schemeClr val="tx1"/>
                </a:solidFill>
              </a:rPr>
              <a:t>Working with Parents and Carers</a:t>
            </a:r>
          </a:p>
        </p:txBody>
      </p:sp>
      <p:sp>
        <p:nvSpPr>
          <p:cNvPr id="34819" name="TextBox 2">
            <a:extLst>
              <a:ext uri="{FF2B5EF4-FFF2-40B4-BE49-F238E27FC236}">
                <a16:creationId xmlns:a16="http://schemas.microsoft.com/office/drawing/2014/main" id="{8623F47C-B8F9-43A0-A73A-85177E6AC087}"/>
              </a:ext>
            </a:extLst>
          </p:cNvPr>
          <p:cNvSpPr txBox="1">
            <a:spLocks noChangeArrowheads="1"/>
          </p:cNvSpPr>
          <p:nvPr/>
        </p:nvSpPr>
        <p:spPr bwMode="auto">
          <a:xfrm>
            <a:off x="388938" y="1111250"/>
            <a:ext cx="8353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b="1"/>
              <a:t>Working</a:t>
            </a:r>
            <a:r>
              <a:rPr lang="en-GB" altLang="en-US" sz="1800"/>
              <a:t> in partnership with </a:t>
            </a:r>
            <a:r>
              <a:rPr lang="en-GB" altLang="en-US" sz="1800" b="1"/>
              <a:t>parents</a:t>
            </a:r>
            <a:r>
              <a:rPr lang="en-GB" altLang="en-US" sz="1800"/>
              <a:t> </a:t>
            </a:r>
            <a:r>
              <a:rPr lang="en-GB" altLang="en-US" sz="1800" b="1"/>
              <a:t>and</a:t>
            </a:r>
            <a:r>
              <a:rPr lang="en-GB" altLang="en-US" sz="1800"/>
              <a:t>/or </a:t>
            </a:r>
            <a:r>
              <a:rPr lang="en-GB" altLang="en-US" sz="1800" b="1"/>
              <a:t>carers</a:t>
            </a:r>
            <a:r>
              <a:rPr lang="en-GB" altLang="en-US" sz="1800"/>
              <a:t> is a key feature of the </a:t>
            </a:r>
            <a:r>
              <a:rPr lang="en-GB" altLang="en-US" sz="1800" b="1"/>
              <a:t>Early</a:t>
            </a:r>
            <a:r>
              <a:rPr lang="en-GB" altLang="en-US" sz="1800"/>
              <a:t> </a:t>
            </a:r>
            <a:r>
              <a:rPr lang="en-GB" altLang="en-US" sz="1800" b="1"/>
              <a:t>Years</a:t>
            </a:r>
            <a:r>
              <a:rPr lang="en-GB" altLang="en-US" sz="1800"/>
              <a:t> Foundation Stage (EYFS). </a:t>
            </a:r>
          </a:p>
        </p:txBody>
      </p:sp>
      <p:sp>
        <p:nvSpPr>
          <p:cNvPr id="5" name="TextBox 4">
            <a:extLst>
              <a:ext uri="{FF2B5EF4-FFF2-40B4-BE49-F238E27FC236}">
                <a16:creationId xmlns:a16="http://schemas.microsoft.com/office/drawing/2014/main" id="{1154A547-EDBD-4F2F-BEAE-E9EC3BC87EC9}"/>
              </a:ext>
            </a:extLst>
          </p:cNvPr>
          <p:cNvSpPr txBox="1"/>
          <p:nvPr/>
        </p:nvSpPr>
        <p:spPr>
          <a:xfrm>
            <a:off x="3708400" y="4613275"/>
            <a:ext cx="1368425" cy="70802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en-GB" sz="2000" b="1" dirty="0">
                <a:solidFill>
                  <a:srgbClr val="990099"/>
                </a:solidFill>
              </a:rPr>
              <a:t>Potential barriers?</a:t>
            </a:r>
          </a:p>
        </p:txBody>
      </p:sp>
      <p:sp>
        <p:nvSpPr>
          <p:cNvPr id="34821" name="TextBox 5">
            <a:extLst>
              <a:ext uri="{FF2B5EF4-FFF2-40B4-BE49-F238E27FC236}">
                <a16:creationId xmlns:a16="http://schemas.microsoft.com/office/drawing/2014/main" id="{C48A04AA-9886-4FDD-B9BC-225897309ECD}"/>
              </a:ext>
            </a:extLst>
          </p:cNvPr>
          <p:cNvSpPr txBox="1">
            <a:spLocks noChangeArrowheads="1"/>
          </p:cNvSpPr>
          <p:nvPr/>
        </p:nvSpPr>
        <p:spPr bwMode="auto">
          <a:xfrm>
            <a:off x="250825" y="4337050"/>
            <a:ext cx="1944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solidFill>
                  <a:srgbClr val="990099"/>
                </a:solidFill>
              </a:rPr>
              <a:t>Working parents</a:t>
            </a:r>
          </a:p>
        </p:txBody>
      </p:sp>
      <p:sp>
        <p:nvSpPr>
          <p:cNvPr id="34822" name="TextBox 6">
            <a:extLst>
              <a:ext uri="{FF2B5EF4-FFF2-40B4-BE49-F238E27FC236}">
                <a16:creationId xmlns:a16="http://schemas.microsoft.com/office/drawing/2014/main" id="{F4B7C41A-AEE5-47BB-864F-267121D83B55}"/>
              </a:ext>
            </a:extLst>
          </p:cNvPr>
          <p:cNvSpPr txBox="1">
            <a:spLocks noChangeArrowheads="1"/>
          </p:cNvSpPr>
          <p:nvPr/>
        </p:nvSpPr>
        <p:spPr bwMode="auto">
          <a:xfrm>
            <a:off x="1406525" y="4770438"/>
            <a:ext cx="19446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solidFill>
                  <a:srgbClr val="990099"/>
                </a:solidFill>
              </a:rPr>
              <a:t>Younger siblings</a:t>
            </a:r>
          </a:p>
        </p:txBody>
      </p:sp>
      <p:sp>
        <p:nvSpPr>
          <p:cNvPr id="34823" name="TextBox 7">
            <a:extLst>
              <a:ext uri="{FF2B5EF4-FFF2-40B4-BE49-F238E27FC236}">
                <a16:creationId xmlns:a16="http://schemas.microsoft.com/office/drawing/2014/main" id="{7C30E303-8BC5-4B73-8A44-0EE9ABD792AF}"/>
              </a:ext>
            </a:extLst>
          </p:cNvPr>
          <p:cNvSpPr txBox="1">
            <a:spLocks noChangeArrowheads="1"/>
          </p:cNvSpPr>
          <p:nvPr/>
        </p:nvSpPr>
        <p:spPr bwMode="auto">
          <a:xfrm>
            <a:off x="6443663" y="4337050"/>
            <a:ext cx="15843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solidFill>
                  <a:srgbClr val="990099"/>
                </a:solidFill>
              </a:rPr>
              <a:t>Shy/anxious</a:t>
            </a:r>
          </a:p>
        </p:txBody>
      </p:sp>
      <p:sp>
        <p:nvSpPr>
          <p:cNvPr id="34824" name="TextBox 8">
            <a:extLst>
              <a:ext uri="{FF2B5EF4-FFF2-40B4-BE49-F238E27FC236}">
                <a16:creationId xmlns:a16="http://schemas.microsoft.com/office/drawing/2014/main" id="{59FD2BCE-8733-4398-AB90-FAC1D32D2685}"/>
              </a:ext>
            </a:extLst>
          </p:cNvPr>
          <p:cNvSpPr txBox="1">
            <a:spLocks noChangeArrowheads="1"/>
          </p:cNvSpPr>
          <p:nvPr/>
        </p:nvSpPr>
        <p:spPr bwMode="auto">
          <a:xfrm>
            <a:off x="5427663" y="4768850"/>
            <a:ext cx="16049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solidFill>
                  <a:srgbClr val="990099"/>
                </a:solidFill>
              </a:rPr>
              <a:t>Embarrassed </a:t>
            </a:r>
          </a:p>
        </p:txBody>
      </p:sp>
      <p:sp>
        <p:nvSpPr>
          <p:cNvPr id="34825" name="TextBox 9">
            <a:extLst>
              <a:ext uri="{FF2B5EF4-FFF2-40B4-BE49-F238E27FC236}">
                <a16:creationId xmlns:a16="http://schemas.microsoft.com/office/drawing/2014/main" id="{C808F705-069C-4081-BDD3-EB6ADB441484}"/>
              </a:ext>
            </a:extLst>
          </p:cNvPr>
          <p:cNvSpPr txBox="1">
            <a:spLocks noChangeArrowheads="1"/>
          </p:cNvSpPr>
          <p:nvPr/>
        </p:nvSpPr>
        <p:spPr bwMode="auto">
          <a:xfrm>
            <a:off x="7235825" y="4770438"/>
            <a:ext cx="1728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solidFill>
                  <a:srgbClr val="990099"/>
                </a:solidFill>
              </a:rPr>
              <a:t>Feeling judged</a:t>
            </a:r>
          </a:p>
        </p:txBody>
      </p:sp>
      <p:cxnSp>
        <p:nvCxnSpPr>
          <p:cNvPr id="12" name="Straight Connector 11">
            <a:extLst>
              <a:ext uri="{FF2B5EF4-FFF2-40B4-BE49-F238E27FC236}">
                <a16:creationId xmlns:a16="http://schemas.microsoft.com/office/drawing/2014/main" id="{9B9DB145-E0B6-4F52-B0F5-69FC6C51B6A7}"/>
              </a:ext>
            </a:extLst>
          </p:cNvPr>
          <p:cNvCxnSpPr/>
          <p:nvPr/>
        </p:nvCxnSpPr>
        <p:spPr>
          <a:xfrm>
            <a:off x="388938" y="4149725"/>
            <a:ext cx="8353425" cy="0"/>
          </a:xfrm>
          <a:prstGeom prst="line">
            <a:avLst/>
          </a:prstGeom>
        </p:spPr>
        <p:style>
          <a:lnRef idx="2">
            <a:schemeClr val="accent1"/>
          </a:lnRef>
          <a:fillRef idx="0">
            <a:schemeClr val="accent1"/>
          </a:fillRef>
          <a:effectRef idx="1">
            <a:schemeClr val="accent1"/>
          </a:effectRef>
          <a:fontRef idx="minor">
            <a:schemeClr val="tx1"/>
          </a:fontRef>
        </p:style>
      </p:cxnSp>
      <p:sp>
        <p:nvSpPr>
          <p:cNvPr id="34827" name="TextBox 12">
            <a:extLst>
              <a:ext uri="{FF2B5EF4-FFF2-40B4-BE49-F238E27FC236}">
                <a16:creationId xmlns:a16="http://schemas.microsoft.com/office/drawing/2014/main" id="{5162C7CB-F325-4691-B1E7-4B1558CFA1C3}"/>
              </a:ext>
            </a:extLst>
          </p:cNvPr>
          <p:cNvSpPr txBox="1">
            <a:spLocks noChangeArrowheads="1"/>
          </p:cNvSpPr>
          <p:nvPr/>
        </p:nvSpPr>
        <p:spPr bwMode="auto">
          <a:xfrm>
            <a:off x="3563938" y="5462588"/>
            <a:ext cx="3671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solidFill>
                  <a:srgbClr val="990099"/>
                </a:solidFill>
              </a:rPr>
              <a:t>Language and communication</a:t>
            </a:r>
          </a:p>
        </p:txBody>
      </p:sp>
      <p:sp>
        <p:nvSpPr>
          <p:cNvPr id="34828" name="TextBox 13">
            <a:extLst>
              <a:ext uri="{FF2B5EF4-FFF2-40B4-BE49-F238E27FC236}">
                <a16:creationId xmlns:a16="http://schemas.microsoft.com/office/drawing/2014/main" id="{BE730A58-C45A-46DE-BD66-57608BDE2F47}"/>
              </a:ext>
            </a:extLst>
          </p:cNvPr>
          <p:cNvSpPr txBox="1">
            <a:spLocks noChangeArrowheads="1"/>
          </p:cNvSpPr>
          <p:nvPr/>
        </p:nvSpPr>
        <p:spPr bwMode="auto">
          <a:xfrm>
            <a:off x="107950" y="5156200"/>
            <a:ext cx="38528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solidFill>
                  <a:srgbClr val="990099"/>
                </a:solidFill>
              </a:rPr>
              <a:t>Practitioners misconceptions of Parent’s abilities </a:t>
            </a:r>
          </a:p>
        </p:txBody>
      </p:sp>
      <p:pic>
        <p:nvPicPr>
          <p:cNvPr id="34829" name="Picture 4" descr="http://media.beam.usnews.com/dc/7d/18816dcf44aa9f3809eb986a4973/150626-childcare-stock.jpg">
            <a:extLst>
              <a:ext uri="{FF2B5EF4-FFF2-40B4-BE49-F238E27FC236}">
                <a16:creationId xmlns:a16="http://schemas.microsoft.com/office/drawing/2014/main" id="{120B9FE5-A8E8-47DF-91A4-AB3E2BDED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088" y="1778000"/>
            <a:ext cx="26035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0" name="TextBox 15">
            <a:extLst>
              <a:ext uri="{FF2B5EF4-FFF2-40B4-BE49-F238E27FC236}">
                <a16:creationId xmlns:a16="http://schemas.microsoft.com/office/drawing/2014/main" id="{01F99EC2-43C1-4407-B1D6-9D855AE8D73A}"/>
              </a:ext>
            </a:extLst>
          </p:cNvPr>
          <p:cNvSpPr txBox="1">
            <a:spLocks noChangeArrowheads="1"/>
          </p:cNvSpPr>
          <p:nvPr/>
        </p:nvSpPr>
        <p:spPr bwMode="auto">
          <a:xfrm>
            <a:off x="423863" y="1757363"/>
            <a:ext cx="5853112"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GB" altLang="en-US" sz="1800"/>
              <a:t>Consulting them about children’s </a:t>
            </a:r>
            <a:r>
              <a:rPr lang="en-GB" altLang="en-US" sz="1800" b="1"/>
              <a:t>early</a:t>
            </a:r>
            <a:r>
              <a:rPr lang="en-GB" altLang="en-US" sz="1800"/>
              <a:t> experiences helps practitioners plan for effective learning at the setting, and helps them support </a:t>
            </a:r>
            <a:r>
              <a:rPr lang="en-GB" altLang="en-US" sz="1800" b="1"/>
              <a:t>parents</a:t>
            </a:r>
            <a:r>
              <a:rPr lang="en-GB" altLang="en-US" sz="1800"/>
              <a:t> in continuing their children's learning development at home.</a:t>
            </a:r>
          </a:p>
          <a:p>
            <a:pPr eaLnBrk="1" hangingPunct="1">
              <a:spcBef>
                <a:spcPct val="0"/>
              </a:spcBef>
              <a:buFontTx/>
              <a:buNone/>
            </a:pPr>
            <a:endParaRPr lang="en-GB" altLang="en-US" sz="1800"/>
          </a:p>
          <a:p>
            <a:pPr eaLnBrk="1" hangingPunct="1">
              <a:spcBef>
                <a:spcPct val="0"/>
              </a:spcBef>
              <a:buFontTx/>
              <a:buNone/>
            </a:pPr>
            <a:r>
              <a:rPr lang="en-GB" altLang="en-US" sz="1800"/>
              <a:t>Achieving this takes time, reflective practice, skill and a solid understanding of the barriers that can impede forming effective working relationships with parents</a:t>
            </a:r>
          </a:p>
          <a:p>
            <a:pPr eaLnBrk="1" hangingPunct="1">
              <a:spcBef>
                <a:spcPct val="0"/>
              </a:spcBef>
              <a:buFontTx/>
              <a:buNone/>
            </a:pPr>
            <a:endParaRPr lang="en-GB" altLang="en-US"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2">
            <a:extLst>
              <a:ext uri="{FF2B5EF4-FFF2-40B4-BE49-F238E27FC236}">
                <a16:creationId xmlns:a16="http://schemas.microsoft.com/office/drawing/2014/main" id="{F8C138C5-C7DB-43A4-BDAE-B45A7FD89DF1}"/>
              </a:ext>
            </a:extLst>
          </p:cNvPr>
          <p:cNvSpPr txBox="1">
            <a:spLocks noChangeArrowheads="1"/>
          </p:cNvSpPr>
          <p:nvPr/>
        </p:nvSpPr>
        <p:spPr bwMode="auto">
          <a:xfrm>
            <a:off x="539750" y="1484313"/>
            <a:ext cx="40322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GB" altLang="en-US" dirty="0"/>
          </a:p>
          <a:p>
            <a:pPr eaLnBrk="1" hangingPunct="1">
              <a:defRPr/>
            </a:pPr>
            <a:r>
              <a:rPr lang="en-GB" altLang="en-US" sz="1600" b="1" dirty="0"/>
              <a:t>Updated June 2021</a:t>
            </a:r>
          </a:p>
          <a:p>
            <a:pPr eaLnBrk="1" hangingPunct="1">
              <a:defRPr/>
            </a:pPr>
            <a:r>
              <a:rPr lang="en-GB" altLang="en-US" sz="1600" b="1" dirty="0"/>
              <a:t>Effective September 2021</a:t>
            </a:r>
          </a:p>
          <a:p>
            <a:pPr marL="285750" indent="-285750" eaLnBrk="1" hangingPunct="1">
              <a:buFont typeface="Arial" panose="020B0604020202020204" pitchFamily="34" charset="0"/>
              <a:buChar char="•"/>
              <a:defRPr/>
            </a:pPr>
            <a:endParaRPr lang="en-GB" altLang="en-US" dirty="0"/>
          </a:p>
          <a:p>
            <a:pPr eaLnBrk="1" hangingPunct="1">
              <a:defRPr/>
            </a:pPr>
            <a:r>
              <a:rPr lang="en-GB" altLang="en-US" b="1" dirty="0"/>
              <a:t>Handbook content</a:t>
            </a:r>
          </a:p>
          <a:p>
            <a:pPr marL="285750" indent="-285750" eaLnBrk="1" hangingPunct="1">
              <a:buFont typeface="Arial" panose="020B0604020202020204" pitchFamily="34" charset="0"/>
              <a:buChar char="•"/>
              <a:defRPr/>
            </a:pPr>
            <a:r>
              <a:rPr lang="en-GB" altLang="en-US" dirty="0"/>
              <a:t>How Ofsted will inspect</a:t>
            </a:r>
          </a:p>
          <a:p>
            <a:pPr marL="285750" indent="-285750" eaLnBrk="1" hangingPunct="1">
              <a:buFont typeface="Arial" panose="020B0604020202020204" pitchFamily="34" charset="0"/>
              <a:buChar char="•"/>
              <a:defRPr/>
            </a:pPr>
            <a:r>
              <a:rPr lang="en-GB" altLang="en-US" dirty="0"/>
              <a:t>The evaluation schedule – how settings will be judged</a:t>
            </a:r>
          </a:p>
          <a:p>
            <a:pPr eaLnBrk="1" hangingPunct="1">
              <a:defRPr/>
            </a:pPr>
            <a:endParaRPr lang="en-GB" altLang="en-US" dirty="0"/>
          </a:p>
          <a:p>
            <a:pPr eaLnBrk="1" hangingPunct="1">
              <a:defRPr/>
            </a:pPr>
            <a:r>
              <a:rPr lang="en-GB" altLang="en-US" b="1" dirty="0"/>
              <a:t>Key Judgements</a:t>
            </a:r>
          </a:p>
          <a:p>
            <a:pPr marL="285750" indent="-285750" eaLnBrk="1" hangingPunct="1">
              <a:buFont typeface="Arial" panose="020B0604020202020204" pitchFamily="34" charset="0"/>
              <a:buChar char="•"/>
              <a:defRPr/>
            </a:pPr>
            <a:r>
              <a:rPr lang="en-GB" altLang="en-US" dirty="0"/>
              <a:t>Overall effectiveness</a:t>
            </a:r>
          </a:p>
          <a:p>
            <a:pPr marL="285750" indent="-285750" eaLnBrk="1" hangingPunct="1">
              <a:buFont typeface="Arial" panose="020B0604020202020204" pitchFamily="34" charset="0"/>
              <a:buChar char="•"/>
              <a:defRPr/>
            </a:pPr>
            <a:r>
              <a:rPr lang="en-GB" altLang="en-US" dirty="0"/>
              <a:t>The quality of education</a:t>
            </a:r>
          </a:p>
          <a:p>
            <a:pPr marL="285750" indent="-285750" eaLnBrk="1" hangingPunct="1">
              <a:buFont typeface="Arial" panose="020B0604020202020204" pitchFamily="34" charset="0"/>
              <a:buChar char="•"/>
              <a:defRPr/>
            </a:pPr>
            <a:r>
              <a:rPr lang="en-GB" altLang="en-US" dirty="0"/>
              <a:t>Behaviour and attitudes</a:t>
            </a:r>
          </a:p>
          <a:p>
            <a:pPr marL="285750" indent="-285750" eaLnBrk="1" hangingPunct="1">
              <a:buFont typeface="Arial" panose="020B0604020202020204" pitchFamily="34" charset="0"/>
              <a:buChar char="•"/>
              <a:defRPr/>
            </a:pPr>
            <a:r>
              <a:rPr lang="en-GB" altLang="en-US" dirty="0"/>
              <a:t>Personal development</a:t>
            </a:r>
          </a:p>
          <a:p>
            <a:pPr marL="285750" indent="-285750" eaLnBrk="1" hangingPunct="1">
              <a:buFont typeface="Arial" panose="020B0604020202020204" pitchFamily="34" charset="0"/>
              <a:buChar char="•"/>
              <a:defRPr/>
            </a:pPr>
            <a:r>
              <a:rPr lang="en-GB" altLang="en-US" dirty="0"/>
              <a:t>Leadership and management</a:t>
            </a:r>
          </a:p>
          <a:p>
            <a:pPr eaLnBrk="1" hangingPunct="1">
              <a:defRPr/>
            </a:pPr>
            <a:endParaRPr lang="en-GB" altLang="en-US" dirty="0"/>
          </a:p>
        </p:txBody>
      </p:sp>
      <p:pic>
        <p:nvPicPr>
          <p:cNvPr id="35843" name="Picture 3">
            <a:extLst>
              <a:ext uri="{FF2B5EF4-FFF2-40B4-BE49-F238E27FC236}">
                <a16:creationId xmlns:a16="http://schemas.microsoft.com/office/drawing/2014/main" id="{029C866F-41EA-4329-A384-184A98F29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1599" t="14388" r="33170" b="23106"/>
          <a:stretch>
            <a:fillRect/>
          </a:stretch>
        </p:blipFill>
        <p:spPr bwMode="auto">
          <a:xfrm>
            <a:off x="4356100" y="1820863"/>
            <a:ext cx="2376488" cy="3370262"/>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6" name="Rounded Rectangle 5">
            <a:extLst>
              <a:ext uri="{FF2B5EF4-FFF2-40B4-BE49-F238E27FC236}">
                <a16:creationId xmlns:a16="http://schemas.microsoft.com/office/drawing/2014/main" id="{6A065F20-9243-4407-9DF8-758E6E832F0E}"/>
              </a:ext>
            </a:extLst>
          </p:cNvPr>
          <p:cNvSpPr/>
          <p:nvPr/>
        </p:nvSpPr>
        <p:spPr>
          <a:xfrm>
            <a:off x="395288" y="333375"/>
            <a:ext cx="8353425" cy="1255713"/>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3600" b="1" dirty="0">
                <a:solidFill>
                  <a:schemeClr val="tx1"/>
                </a:solidFill>
              </a:rPr>
              <a:t>Ofsted – </a:t>
            </a:r>
          </a:p>
          <a:p>
            <a:pPr algn="ctr" eaLnBrk="1" hangingPunct="1">
              <a:defRPr/>
            </a:pPr>
            <a:r>
              <a:rPr lang="en-GB" altLang="en-US" sz="3600" b="1" dirty="0">
                <a:solidFill>
                  <a:schemeClr val="tx1"/>
                </a:solidFill>
              </a:rPr>
              <a:t>Early Years Inspection Handbook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a:extLst>
              <a:ext uri="{FF2B5EF4-FFF2-40B4-BE49-F238E27FC236}">
                <a16:creationId xmlns:a16="http://schemas.microsoft.com/office/drawing/2014/main" id="{F0D2D91F-F491-4B14-9B6E-258FCACC03F2}"/>
              </a:ext>
            </a:extLst>
          </p:cNvPr>
          <p:cNvSpPr>
            <a:spLocks noGrp="1"/>
          </p:cNvSpPr>
          <p:nvPr>
            <p:ph type="ctrTitle"/>
          </p:nvPr>
        </p:nvSpPr>
        <p:spPr>
          <a:xfrm>
            <a:off x="179388" y="333375"/>
            <a:ext cx="8785225" cy="5616575"/>
          </a:xfrm>
        </p:spPr>
        <p:txBody>
          <a:bodyPr anchor="t"/>
          <a:lstStyle/>
          <a:p>
            <a:pPr algn="ctr" eaLnBrk="1" hangingPunct="1"/>
            <a:r>
              <a:rPr lang="en-GB" altLang="en-US" sz="3600"/>
              <a:t>Thank you for listening</a:t>
            </a:r>
            <a:br>
              <a:rPr lang="en-GB" altLang="en-US" sz="3600"/>
            </a:br>
            <a:br>
              <a:rPr lang="en-GB" altLang="en-US" sz="3600"/>
            </a:br>
            <a:endParaRPr lang="en-GB" altLang="en-US" sz="3600"/>
          </a:p>
        </p:txBody>
      </p:sp>
      <p:pic>
        <p:nvPicPr>
          <p:cNvPr id="36867" name="Picture 4" descr="BD19588_">
            <a:extLst>
              <a:ext uri="{FF2B5EF4-FFF2-40B4-BE49-F238E27FC236}">
                <a16:creationId xmlns:a16="http://schemas.microsoft.com/office/drawing/2014/main" id="{1F63FEEE-3F96-41B7-9A41-6B43D903820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3573463"/>
            <a:ext cx="2582862"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1">
            <a:extLst>
              <a:ext uri="{FF2B5EF4-FFF2-40B4-BE49-F238E27FC236}">
                <a16:creationId xmlns:a16="http://schemas.microsoft.com/office/drawing/2014/main" id="{E700883A-D630-4238-B470-49D6FE965018}"/>
              </a:ext>
            </a:extLst>
          </p:cNvPr>
          <p:cNvSpPr txBox="1">
            <a:spLocks noChangeArrowheads="1"/>
          </p:cNvSpPr>
          <p:nvPr/>
        </p:nvSpPr>
        <p:spPr bwMode="auto">
          <a:xfrm>
            <a:off x="468313" y="2060575"/>
            <a:ext cx="8496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GB" altLang="en-US" sz="1800"/>
          </a:p>
        </p:txBody>
      </p:sp>
      <p:sp>
        <p:nvSpPr>
          <p:cNvPr id="5" name="Rounded Rectangular Callout 4">
            <a:extLst>
              <a:ext uri="{FF2B5EF4-FFF2-40B4-BE49-F238E27FC236}">
                <a16:creationId xmlns:a16="http://schemas.microsoft.com/office/drawing/2014/main" id="{463DB58B-5820-44DF-9422-9D0E895BD3D7}"/>
              </a:ext>
            </a:extLst>
          </p:cNvPr>
          <p:cNvSpPr/>
          <p:nvPr/>
        </p:nvSpPr>
        <p:spPr>
          <a:xfrm>
            <a:off x="1547813" y="1130300"/>
            <a:ext cx="6192837" cy="2230438"/>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3200" b="1" dirty="0">
                <a:solidFill>
                  <a:schemeClr val="tx2"/>
                </a:solidFill>
                <a:latin typeface="Arial" charset="0"/>
                <a:cs typeface="Arial" charset="0"/>
              </a:rPr>
              <a:t>New to the</a:t>
            </a:r>
          </a:p>
          <a:p>
            <a:pPr algn="ctr" eaLnBrk="1" hangingPunct="1">
              <a:defRPr/>
            </a:pPr>
            <a:r>
              <a:rPr lang="en-GB" altLang="en-US" sz="3200" b="1" dirty="0">
                <a:solidFill>
                  <a:schemeClr val="tx2"/>
                </a:solidFill>
                <a:latin typeface="Arial" charset="0"/>
                <a:cs typeface="Arial" charset="0"/>
              </a:rPr>
              <a:t>Early Years Foundation Stage</a:t>
            </a:r>
          </a:p>
          <a:p>
            <a:pPr algn="ctr" eaLnBrk="1" hangingPunct="1">
              <a:defRPr/>
            </a:pPr>
            <a:r>
              <a:rPr lang="en-GB" altLang="en-US" sz="3200" b="1" dirty="0">
                <a:solidFill>
                  <a:schemeClr val="tx2"/>
                </a:solidFill>
                <a:latin typeface="Arial" charset="0"/>
                <a:cs typeface="Arial" charset="0"/>
              </a:rPr>
              <a:t>(EYFS)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ular Callout 1">
            <a:extLst>
              <a:ext uri="{FF2B5EF4-FFF2-40B4-BE49-F238E27FC236}">
                <a16:creationId xmlns:a16="http://schemas.microsoft.com/office/drawing/2014/main" id="{35AA2F5C-7450-4A52-AD7A-FC9B524810FE}"/>
              </a:ext>
            </a:extLst>
          </p:cNvPr>
          <p:cNvSpPr/>
          <p:nvPr/>
        </p:nvSpPr>
        <p:spPr>
          <a:xfrm>
            <a:off x="68263" y="115888"/>
            <a:ext cx="3460750" cy="2089150"/>
          </a:xfrm>
          <a:prstGeom prst="wedgeRoundRectCallout">
            <a:avLst>
              <a:gd name="adj1" fmla="val -10471"/>
              <a:gd name="adj2" fmla="val 58829"/>
              <a:gd name="adj3" fmla="val 1666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altLang="en-US" b="1" dirty="0">
                <a:solidFill>
                  <a:schemeClr val="tx1"/>
                </a:solidFill>
                <a:latin typeface="Arial" charset="0"/>
                <a:cs typeface="Arial" charset="0"/>
              </a:rPr>
              <a:t>Quality and consistency</a:t>
            </a:r>
            <a:r>
              <a:rPr lang="en-GB" altLang="en-US" dirty="0">
                <a:solidFill>
                  <a:schemeClr val="tx1"/>
                </a:solidFill>
                <a:latin typeface="Arial" charset="0"/>
                <a:cs typeface="Arial" charset="0"/>
              </a:rPr>
              <a:t> in all Early Years settings, so that every child makes good progress and no child gets left behind</a:t>
            </a:r>
          </a:p>
        </p:txBody>
      </p:sp>
      <p:sp>
        <p:nvSpPr>
          <p:cNvPr id="3" name="Rounded Rectangular Callout 2">
            <a:extLst>
              <a:ext uri="{FF2B5EF4-FFF2-40B4-BE49-F238E27FC236}">
                <a16:creationId xmlns:a16="http://schemas.microsoft.com/office/drawing/2014/main" id="{3147D0B8-1D33-49CF-BC3B-ABFDA3B1EBC7}"/>
              </a:ext>
            </a:extLst>
          </p:cNvPr>
          <p:cNvSpPr/>
          <p:nvPr/>
        </p:nvSpPr>
        <p:spPr>
          <a:xfrm>
            <a:off x="4035425" y="3500438"/>
            <a:ext cx="4984750" cy="1584325"/>
          </a:xfrm>
          <a:prstGeom prst="wedgeRoundRectCallout">
            <a:avLst>
              <a:gd name="adj1" fmla="val 4554"/>
              <a:gd name="adj2" fmla="val -57031"/>
              <a:gd name="adj3" fmla="val 1666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b="1" dirty="0">
                <a:solidFill>
                  <a:schemeClr val="tx1"/>
                </a:solidFill>
                <a:latin typeface="Arial" charset="0"/>
                <a:cs typeface="Arial" charset="0"/>
              </a:rPr>
              <a:t>A secure foundation </a:t>
            </a:r>
            <a:r>
              <a:rPr lang="en-GB" altLang="en-US" dirty="0">
                <a:solidFill>
                  <a:schemeClr val="tx1"/>
                </a:solidFill>
                <a:latin typeface="Arial" charset="0"/>
                <a:cs typeface="Arial" charset="0"/>
              </a:rPr>
              <a:t>through planning for the learning and development of each individual child, and assessing and reviewing what they have learned regularly</a:t>
            </a:r>
          </a:p>
        </p:txBody>
      </p:sp>
      <p:sp>
        <p:nvSpPr>
          <p:cNvPr id="4" name="Rounded Rectangular Callout 3">
            <a:extLst>
              <a:ext uri="{FF2B5EF4-FFF2-40B4-BE49-F238E27FC236}">
                <a16:creationId xmlns:a16="http://schemas.microsoft.com/office/drawing/2014/main" id="{33ECB3D8-5361-400E-8708-38404AAB4984}"/>
              </a:ext>
            </a:extLst>
          </p:cNvPr>
          <p:cNvSpPr/>
          <p:nvPr/>
        </p:nvSpPr>
        <p:spPr>
          <a:xfrm>
            <a:off x="95250" y="3763963"/>
            <a:ext cx="2266950" cy="2041525"/>
          </a:xfrm>
          <a:prstGeom prst="wedgeRoundRectCallout">
            <a:avLst>
              <a:gd name="adj1" fmla="val -3653"/>
              <a:gd name="adj2" fmla="val -68579"/>
              <a:gd name="adj3" fmla="val 1666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b="1" dirty="0">
                <a:solidFill>
                  <a:schemeClr val="tx1"/>
                </a:solidFill>
                <a:latin typeface="Arial" charset="0"/>
                <a:cs typeface="Arial" charset="0"/>
              </a:rPr>
              <a:t>Partnership working </a:t>
            </a:r>
            <a:r>
              <a:rPr lang="en-GB" altLang="en-US" dirty="0">
                <a:solidFill>
                  <a:schemeClr val="tx1"/>
                </a:solidFill>
                <a:latin typeface="Arial" charset="0"/>
                <a:cs typeface="Arial" charset="0"/>
              </a:rPr>
              <a:t>between practitioners and with parents and carers</a:t>
            </a:r>
          </a:p>
        </p:txBody>
      </p:sp>
      <p:sp>
        <p:nvSpPr>
          <p:cNvPr id="6" name="Rounded Rectangular Callout 5">
            <a:extLst>
              <a:ext uri="{FF2B5EF4-FFF2-40B4-BE49-F238E27FC236}">
                <a16:creationId xmlns:a16="http://schemas.microsoft.com/office/drawing/2014/main" id="{813B3BAE-407F-4F0D-AF23-48A3506200C7}"/>
              </a:ext>
            </a:extLst>
          </p:cNvPr>
          <p:cNvSpPr/>
          <p:nvPr/>
        </p:nvSpPr>
        <p:spPr>
          <a:xfrm>
            <a:off x="5724525" y="204788"/>
            <a:ext cx="3200400" cy="2000250"/>
          </a:xfrm>
          <a:prstGeom prst="wedgeRoundRectCallout">
            <a:avLst>
              <a:gd name="adj1" fmla="val -31726"/>
              <a:gd name="adj2" fmla="val 59221"/>
              <a:gd name="adj3" fmla="val 1666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altLang="en-US" b="1" dirty="0">
                <a:solidFill>
                  <a:schemeClr val="tx1"/>
                </a:solidFill>
                <a:latin typeface="Arial" charset="0"/>
                <a:cs typeface="Arial" charset="0"/>
              </a:rPr>
              <a:t>Equality of opportunity </a:t>
            </a:r>
            <a:r>
              <a:rPr lang="en-GB" altLang="en-US" dirty="0">
                <a:solidFill>
                  <a:schemeClr val="tx1"/>
                </a:solidFill>
                <a:latin typeface="Arial" charset="0"/>
                <a:cs typeface="Arial" charset="0"/>
              </a:rPr>
              <a:t>and anti-discriminatory practice, ensuring that every child is included and supported</a:t>
            </a:r>
          </a:p>
        </p:txBody>
      </p:sp>
      <p:sp>
        <p:nvSpPr>
          <p:cNvPr id="8" name="Rounded Rectangular Callout 7">
            <a:extLst>
              <a:ext uri="{FF2B5EF4-FFF2-40B4-BE49-F238E27FC236}">
                <a16:creationId xmlns:a16="http://schemas.microsoft.com/office/drawing/2014/main" id="{14AAC626-7694-40F6-A141-BCBB9D0E877C}"/>
              </a:ext>
            </a:extLst>
          </p:cNvPr>
          <p:cNvSpPr/>
          <p:nvPr/>
        </p:nvSpPr>
        <p:spPr>
          <a:xfrm>
            <a:off x="1331913" y="2420938"/>
            <a:ext cx="6588125" cy="863600"/>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2400" b="1" dirty="0">
                <a:solidFill>
                  <a:schemeClr val="tx1"/>
                </a:solidFill>
              </a:rPr>
              <a:t>What</a:t>
            </a:r>
            <a:r>
              <a:rPr lang="en-GB" altLang="en-US" sz="2800" b="1" dirty="0">
                <a:solidFill>
                  <a:schemeClr val="tx1"/>
                </a:solidFill>
              </a:rPr>
              <a:t> does the EYFS seek to provide?</a:t>
            </a:r>
          </a:p>
        </p:txBody>
      </p:sp>
      <p:pic>
        <p:nvPicPr>
          <p:cNvPr id="10247" name="Picture 9" descr="https://communicate-slt.org.uk/wp-content/uploads/2016/04/CC_and_EY_Prac_cropped_web_small.jpg">
            <a:extLst>
              <a:ext uri="{FF2B5EF4-FFF2-40B4-BE49-F238E27FC236}">
                <a16:creationId xmlns:a16="http://schemas.microsoft.com/office/drawing/2014/main" id="{98327879-C770-440C-B67E-BCBE0C9AAF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3768725"/>
            <a:ext cx="1474787" cy="150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1" descr="https://www.dingley.org.uk/wp-content/uploads/2019/05/group-pic.jpg">
            <a:extLst>
              <a:ext uri="{FF2B5EF4-FFF2-40B4-BE49-F238E27FC236}">
                <a16:creationId xmlns:a16="http://schemas.microsoft.com/office/drawing/2014/main" id="{9656DAB4-EF26-4B66-B92D-E26FF4DF0F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087" r="15549"/>
          <a:stretch>
            <a:fillRect/>
          </a:stretch>
        </p:blipFill>
        <p:spPr bwMode="auto">
          <a:xfrm>
            <a:off x="3654425" y="417513"/>
            <a:ext cx="19431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FD266F3-DDB5-4084-9771-BEFCE1EC70B5}"/>
              </a:ext>
            </a:extLst>
          </p:cNvPr>
          <p:cNvSpPr/>
          <p:nvPr/>
        </p:nvSpPr>
        <p:spPr>
          <a:xfrm>
            <a:off x="450850" y="260350"/>
            <a:ext cx="8353425" cy="1081088"/>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2800" b="1" dirty="0">
                <a:solidFill>
                  <a:schemeClr val="tx2"/>
                </a:solidFill>
                <a:latin typeface="Arial" charset="0"/>
                <a:cs typeface="Arial" charset="0"/>
              </a:rPr>
              <a:t>Looking at the </a:t>
            </a:r>
          </a:p>
          <a:p>
            <a:pPr algn="ctr" eaLnBrk="1" hangingPunct="1">
              <a:defRPr/>
            </a:pPr>
            <a:r>
              <a:rPr lang="en-GB" altLang="en-US" sz="2800" b="1" dirty="0">
                <a:solidFill>
                  <a:schemeClr val="tx2"/>
                </a:solidFill>
                <a:latin typeface="Arial" charset="0"/>
                <a:cs typeface="Arial" charset="0"/>
              </a:rPr>
              <a:t>Early Years Foundation Stage Documents</a:t>
            </a:r>
          </a:p>
        </p:txBody>
      </p:sp>
      <p:sp>
        <p:nvSpPr>
          <p:cNvPr id="4" name="Rounded Rectangular Callout 3">
            <a:extLst>
              <a:ext uri="{FF2B5EF4-FFF2-40B4-BE49-F238E27FC236}">
                <a16:creationId xmlns:a16="http://schemas.microsoft.com/office/drawing/2014/main" id="{E5011196-CE7A-4F29-9A62-487183416108}"/>
              </a:ext>
            </a:extLst>
          </p:cNvPr>
          <p:cNvSpPr/>
          <p:nvPr/>
        </p:nvSpPr>
        <p:spPr>
          <a:xfrm>
            <a:off x="455613" y="1628775"/>
            <a:ext cx="8353425" cy="1439863"/>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800100" lvl="1" indent="-342900" eaLnBrk="1" hangingPunct="1">
              <a:buFont typeface="Arial" panose="020B0604020202020204" pitchFamily="34" charset="0"/>
              <a:buChar char="•"/>
              <a:defRPr/>
            </a:pPr>
            <a:r>
              <a:rPr lang="en-GB" altLang="en-US" sz="2400" b="1" dirty="0">
                <a:solidFill>
                  <a:srgbClr val="000000"/>
                </a:solidFill>
                <a:latin typeface="Arial" charset="0"/>
                <a:cs typeface="Arial" charset="0"/>
              </a:rPr>
              <a:t>Statutory Framework for the EYFS 2021</a:t>
            </a:r>
          </a:p>
          <a:p>
            <a:pPr marL="800100" lvl="1" indent="-342900" eaLnBrk="1" hangingPunct="1">
              <a:buFont typeface="Arial" panose="020B0604020202020204" pitchFamily="34" charset="0"/>
              <a:buChar char="•"/>
              <a:defRPr/>
            </a:pPr>
            <a:r>
              <a:rPr lang="en-GB" altLang="en-US" sz="2400" b="1" dirty="0">
                <a:solidFill>
                  <a:srgbClr val="000000"/>
                </a:solidFill>
                <a:latin typeface="Arial" charset="0"/>
                <a:cs typeface="Arial" charset="0"/>
              </a:rPr>
              <a:t>The EYFS Progress check at age two</a:t>
            </a:r>
          </a:p>
        </p:txBody>
      </p:sp>
      <p:sp>
        <p:nvSpPr>
          <p:cNvPr id="5" name="Rounded Rectangular Callout 4">
            <a:extLst>
              <a:ext uri="{FF2B5EF4-FFF2-40B4-BE49-F238E27FC236}">
                <a16:creationId xmlns:a16="http://schemas.microsoft.com/office/drawing/2014/main" id="{6312E94C-17BA-4FFE-B696-A41DE4F3A4B0}"/>
              </a:ext>
            </a:extLst>
          </p:cNvPr>
          <p:cNvSpPr/>
          <p:nvPr/>
        </p:nvSpPr>
        <p:spPr>
          <a:xfrm>
            <a:off x="450850" y="3284538"/>
            <a:ext cx="8353425" cy="720725"/>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800100" lvl="1" indent="-342900" eaLnBrk="1" hangingPunct="1">
              <a:buFont typeface="Arial" panose="020B0604020202020204" pitchFamily="34" charset="0"/>
              <a:buChar char="•"/>
              <a:defRPr/>
            </a:pPr>
            <a:r>
              <a:rPr lang="en-GB" altLang="en-US" sz="2400" b="1" dirty="0">
                <a:solidFill>
                  <a:srgbClr val="000000"/>
                </a:solidFill>
                <a:latin typeface="Arial" charset="0"/>
                <a:cs typeface="Arial" charset="0"/>
              </a:rPr>
              <a:t>Ofsted Early Years Inspection handbook 2021</a:t>
            </a:r>
          </a:p>
        </p:txBody>
      </p:sp>
      <p:sp>
        <p:nvSpPr>
          <p:cNvPr id="6" name="Rounded Rectangular Callout 5">
            <a:extLst>
              <a:ext uri="{FF2B5EF4-FFF2-40B4-BE49-F238E27FC236}">
                <a16:creationId xmlns:a16="http://schemas.microsoft.com/office/drawing/2014/main" id="{44024239-3DBE-4544-B604-317381C453DD}"/>
              </a:ext>
            </a:extLst>
          </p:cNvPr>
          <p:cNvSpPr/>
          <p:nvPr/>
        </p:nvSpPr>
        <p:spPr>
          <a:xfrm>
            <a:off x="442913" y="4149725"/>
            <a:ext cx="8353425" cy="719138"/>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800100" lvl="1" indent="-342900" eaLnBrk="1" hangingPunct="1">
              <a:buFont typeface="Arial" panose="020B0604020202020204" pitchFamily="34" charset="0"/>
              <a:buChar char="•"/>
              <a:defRPr/>
            </a:pPr>
            <a:r>
              <a:rPr lang="en-GB" altLang="en-US" sz="2400" b="1" dirty="0">
                <a:solidFill>
                  <a:srgbClr val="000000"/>
                </a:solidFill>
                <a:latin typeface="Arial" charset="0"/>
                <a:cs typeface="Arial" charset="0"/>
              </a:rPr>
              <a:t>Development Matters in the EYFS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a:extLst>
              <a:ext uri="{FF2B5EF4-FFF2-40B4-BE49-F238E27FC236}">
                <a16:creationId xmlns:a16="http://schemas.microsoft.com/office/drawing/2014/main" id="{C629D553-60D7-421A-A91E-68BE16B30FA5}"/>
              </a:ext>
            </a:extLst>
          </p:cNvPr>
          <p:cNvSpPr txBox="1">
            <a:spLocks noChangeArrowheads="1"/>
          </p:cNvSpPr>
          <p:nvPr/>
        </p:nvSpPr>
        <p:spPr bwMode="auto">
          <a:xfrm>
            <a:off x="179388" y="1844675"/>
            <a:ext cx="5113337"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GB" altLang="en-US" sz="1000" b="1"/>
          </a:p>
          <a:p>
            <a:pPr eaLnBrk="1" hangingPunct="1">
              <a:spcBef>
                <a:spcPct val="0"/>
              </a:spcBef>
              <a:buFontTx/>
              <a:buNone/>
            </a:pPr>
            <a:r>
              <a:rPr lang="en-GB" altLang="en-US" sz="2400" i="1"/>
              <a:t>This document sets out all the</a:t>
            </a:r>
          </a:p>
          <a:p>
            <a:pPr eaLnBrk="1" hangingPunct="1">
              <a:spcBef>
                <a:spcPct val="0"/>
              </a:spcBef>
              <a:buFontTx/>
              <a:buNone/>
            </a:pPr>
            <a:r>
              <a:rPr lang="en-GB" altLang="en-US" sz="2400" i="1"/>
              <a:t>legal requirements of the EYFS.</a:t>
            </a:r>
          </a:p>
          <a:p>
            <a:pPr eaLnBrk="1" hangingPunct="1">
              <a:spcBef>
                <a:spcPct val="0"/>
              </a:spcBef>
              <a:buFontTx/>
              <a:buNone/>
            </a:pPr>
            <a:r>
              <a:rPr lang="en-GB" altLang="en-US" sz="2400" i="1"/>
              <a:t>It includes detailed information</a:t>
            </a:r>
          </a:p>
          <a:p>
            <a:pPr eaLnBrk="1" hangingPunct="1">
              <a:spcBef>
                <a:spcPct val="0"/>
              </a:spcBef>
              <a:buFontTx/>
              <a:buNone/>
            </a:pPr>
            <a:r>
              <a:rPr lang="en-GB" altLang="en-US" sz="2400" i="1"/>
              <a:t>on providers obligations under</a:t>
            </a:r>
          </a:p>
          <a:p>
            <a:pPr eaLnBrk="1" hangingPunct="1">
              <a:spcBef>
                <a:spcPct val="0"/>
              </a:spcBef>
              <a:buFontTx/>
              <a:buNone/>
            </a:pPr>
            <a:r>
              <a:rPr lang="en-GB" altLang="en-US" sz="2400" i="1"/>
              <a:t>the framework</a:t>
            </a:r>
          </a:p>
        </p:txBody>
      </p:sp>
      <p:sp>
        <p:nvSpPr>
          <p:cNvPr id="5" name="Rounded Rectangular Callout 4">
            <a:extLst>
              <a:ext uri="{FF2B5EF4-FFF2-40B4-BE49-F238E27FC236}">
                <a16:creationId xmlns:a16="http://schemas.microsoft.com/office/drawing/2014/main" id="{1FB6C168-6F47-4E47-8585-13F88ED6A7E7}"/>
              </a:ext>
            </a:extLst>
          </p:cNvPr>
          <p:cNvSpPr/>
          <p:nvPr/>
        </p:nvSpPr>
        <p:spPr>
          <a:xfrm>
            <a:off x="214313" y="4076700"/>
            <a:ext cx="4718050" cy="1557338"/>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altLang="en-US" b="1" dirty="0">
                <a:solidFill>
                  <a:schemeClr val="tx1"/>
                </a:solidFill>
                <a:latin typeface="Arial" charset="0"/>
                <a:cs typeface="Arial" charset="0"/>
              </a:rPr>
              <a:t>The document is split into three main sections, let’s look at them together…</a:t>
            </a:r>
            <a:endParaRPr lang="en-GB" altLang="en-US" dirty="0">
              <a:solidFill>
                <a:schemeClr val="tx1"/>
              </a:solidFill>
              <a:latin typeface="Arial" charset="0"/>
              <a:cs typeface="Arial" charset="0"/>
            </a:endParaRPr>
          </a:p>
        </p:txBody>
      </p:sp>
      <p:sp>
        <p:nvSpPr>
          <p:cNvPr id="6" name="Rounded Rectangle 5">
            <a:extLst>
              <a:ext uri="{FF2B5EF4-FFF2-40B4-BE49-F238E27FC236}">
                <a16:creationId xmlns:a16="http://schemas.microsoft.com/office/drawing/2014/main" id="{08A36F64-9544-4F28-9BB6-70CEF11E56F2}"/>
              </a:ext>
            </a:extLst>
          </p:cNvPr>
          <p:cNvSpPr/>
          <p:nvPr/>
        </p:nvSpPr>
        <p:spPr>
          <a:xfrm>
            <a:off x="395288" y="230188"/>
            <a:ext cx="8353425" cy="151130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GB" altLang="en-US" sz="3600" b="1" dirty="0">
                <a:solidFill>
                  <a:schemeClr val="tx1"/>
                </a:solidFill>
              </a:rPr>
              <a:t>Statutory framework for the Early Years </a:t>
            </a:r>
          </a:p>
          <a:p>
            <a:pPr algn="ctr" eaLnBrk="1" hangingPunct="1">
              <a:spcBef>
                <a:spcPct val="50000"/>
              </a:spcBef>
              <a:defRPr/>
            </a:pPr>
            <a:r>
              <a:rPr lang="en-GB" altLang="en-US" sz="3600" b="1" dirty="0">
                <a:solidFill>
                  <a:schemeClr val="tx1"/>
                </a:solidFill>
              </a:rPr>
              <a:t>Foundation Stage</a:t>
            </a:r>
          </a:p>
        </p:txBody>
      </p:sp>
      <p:pic>
        <p:nvPicPr>
          <p:cNvPr id="12293" name="Picture 8">
            <a:extLst>
              <a:ext uri="{FF2B5EF4-FFF2-40B4-BE49-F238E27FC236}">
                <a16:creationId xmlns:a16="http://schemas.microsoft.com/office/drawing/2014/main" id="{C1737826-B465-46A1-8D24-B2381F3E5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962" t="17853" r="41319" b="5563"/>
          <a:stretch>
            <a:fillRect/>
          </a:stretch>
        </p:blipFill>
        <p:spPr bwMode="auto">
          <a:xfrm>
            <a:off x="5292725" y="1844675"/>
            <a:ext cx="2268538" cy="3179763"/>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CDE63155-8299-404E-8978-3E7D76D2AB52}"/>
              </a:ext>
            </a:extLst>
          </p:cNvPr>
          <p:cNvSpPr/>
          <p:nvPr/>
        </p:nvSpPr>
        <p:spPr>
          <a:xfrm>
            <a:off x="452438" y="260350"/>
            <a:ext cx="8353425" cy="64770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2800" b="1" dirty="0">
                <a:solidFill>
                  <a:schemeClr val="tx1"/>
                </a:solidFill>
                <a:latin typeface="Arial" charset="0"/>
                <a:cs typeface="Arial" charset="0"/>
              </a:rPr>
              <a:t>Section One</a:t>
            </a:r>
          </a:p>
        </p:txBody>
      </p:sp>
      <p:sp>
        <p:nvSpPr>
          <p:cNvPr id="3" name="Rounded Rectangle 2">
            <a:extLst>
              <a:ext uri="{FF2B5EF4-FFF2-40B4-BE49-F238E27FC236}">
                <a16:creationId xmlns:a16="http://schemas.microsoft.com/office/drawing/2014/main" id="{CD93EFEF-638F-4638-B7CA-54B4DEEC5E67}"/>
              </a:ext>
            </a:extLst>
          </p:cNvPr>
          <p:cNvSpPr/>
          <p:nvPr/>
        </p:nvSpPr>
        <p:spPr>
          <a:xfrm>
            <a:off x="452438" y="1052513"/>
            <a:ext cx="8353425" cy="86518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2800" b="1" dirty="0">
                <a:solidFill>
                  <a:schemeClr val="tx1"/>
                </a:solidFill>
                <a:latin typeface="Arial" charset="0"/>
                <a:cs typeface="Arial" charset="0"/>
              </a:rPr>
              <a:t>The learning and development requirements</a:t>
            </a:r>
          </a:p>
        </p:txBody>
      </p:sp>
      <p:sp>
        <p:nvSpPr>
          <p:cNvPr id="4" name="Rounded Rectangular Callout 3">
            <a:extLst>
              <a:ext uri="{FF2B5EF4-FFF2-40B4-BE49-F238E27FC236}">
                <a16:creationId xmlns:a16="http://schemas.microsoft.com/office/drawing/2014/main" id="{90215B0F-0A87-4810-9D38-422E42E8D1A2}"/>
              </a:ext>
            </a:extLst>
          </p:cNvPr>
          <p:cNvSpPr/>
          <p:nvPr/>
        </p:nvSpPr>
        <p:spPr>
          <a:xfrm>
            <a:off x="452438" y="3427413"/>
            <a:ext cx="2967037" cy="2233612"/>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altLang="en-US" b="1" dirty="0">
                <a:solidFill>
                  <a:schemeClr val="tx1"/>
                </a:solidFill>
                <a:latin typeface="Arial" charset="0"/>
                <a:cs typeface="Arial" charset="0"/>
              </a:rPr>
              <a:t>The areas of learning and development </a:t>
            </a:r>
            <a:r>
              <a:rPr lang="en-GB" altLang="en-US" dirty="0">
                <a:solidFill>
                  <a:schemeClr val="tx1"/>
                </a:solidFill>
                <a:latin typeface="Arial" charset="0"/>
                <a:cs typeface="Arial" charset="0"/>
              </a:rPr>
              <a:t>which must shape the activities and experiences </a:t>
            </a:r>
            <a:r>
              <a:rPr lang="en-GB" altLang="en-US" i="1" dirty="0">
                <a:solidFill>
                  <a:schemeClr val="tx1"/>
                </a:solidFill>
                <a:latin typeface="Arial" charset="0"/>
                <a:cs typeface="Arial" charset="0"/>
              </a:rPr>
              <a:t>(educational programmes) </a:t>
            </a:r>
            <a:r>
              <a:rPr lang="en-GB" altLang="en-US" dirty="0">
                <a:solidFill>
                  <a:schemeClr val="tx1"/>
                </a:solidFill>
                <a:latin typeface="Arial" charset="0"/>
                <a:cs typeface="Arial" charset="0"/>
              </a:rPr>
              <a:t>for children in all early years settings</a:t>
            </a:r>
          </a:p>
        </p:txBody>
      </p:sp>
      <p:sp>
        <p:nvSpPr>
          <p:cNvPr id="6" name="Rounded Rectangular Callout 5">
            <a:extLst>
              <a:ext uri="{FF2B5EF4-FFF2-40B4-BE49-F238E27FC236}">
                <a16:creationId xmlns:a16="http://schemas.microsoft.com/office/drawing/2014/main" id="{BA1CF784-F3C1-4096-A5BB-AAF09F9CEFEF}"/>
              </a:ext>
            </a:extLst>
          </p:cNvPr>
          <p:cNvSpPr/>
          <p:nvPr/>
        </p:nvSpPr>
        <p:spPr>
          <a:xfrm>
            <a:off x="452438" y="2060575"/>
            <a:ext cx="8440737" cy="1223963"/>
          </a:xfrm>
          <a:prstGeom prst="wedgeRoundRectCallout">
            <a:avLst>
              <a:gd name="adj1" fmla="val -32820"/>
              <a:gd name="adj2" fmla="val 49790"/>
              <a:gd name="adj3" fmla="val 1666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altLang="en-US" sz="2000" dirty="0">
                <a:solidFill>
                  <a:schemeClr val="tx1"/>
                </a:solidFill>
                <a:latin typeface="Arial" charset="0"/>
                <a:cs typeface="Arial" charset="0"/>
              </a:rPr>
              <a:t>What providers must do, working in partnership with parents/carers to promote the learning and development of all children in their care.</a:t>
            </a:r>
          </a:p>
        </p:txBody>
      </p:sp>
      <p:sp>
        <p:nvSpPr>
          <p:cNvPr id="8" name="Rounded Rectangular Callout 7">
            <a:extLst>
              <a:ext uri="{FF2B5EF4-FFF2-40B4-BE49-F238E27FC236}">
                <a16:creationId xmlns:a16="http://schemas.microsoft.com/office/drawing/2014/main" id="{68FE399C-BB49-48FF-9E9E-2768997D3251}"/>
              </a:ext>
            </a:extLst>
          </p:cNvPr>
          <p:cNvSpPr/>
          <p:nvPr/>
        </p:nvSpPr>
        <p:spPr>
          <a:xfrm>
            <a:off x="3563938" y="3427413"/>
            <a:ext cx="3240087" cy="2233612"/>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lvl="1" eaLnBrk="1" hangingPunct="1">
              <a:defRPr/>
            </a:pPr>
            <a:r>
              <a:rPr lang="en-GB" altLang="en-US" b="1" dirty="0">
                <a:solidFill>
                  <a:schemeClr val="tx1"/>
                </a:solidFill>
                <a:latin typeface="Arial" panose="020B0604020202020204" pitchFamily="34" charset="0"/>
                <a:cs typeface="Arial" panose="020B0604020202020204" pitchFamily="34" charset="0"/>
              </a:rPr>
              <a:t>The early learning goals </a:t>
            </a:r>
            <a:r>
              <a:rPr lang="en-GB" altLang="en-US" dirty="0">
                <a:solidFill>
                  <a:schemeClr val="tx1"/>
                </a:solidFill>
                <a:latin typeface="Arial" panose="020B0604020202020204" pitchFamily="34" charset="0"/>
                <a:cs typeface="Arial" panose="020B0604020202020204" pitchFamily="34" charset="0"/>
              </a:rPr>
              <a:t>that providers must help children work towards (the knowledge, skills and understanding children should have at the end of the academic year in which they turn five)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72EC6CCE-612F-474E-9CE7-97FFA669B4A3}"/>
              </a:ext>
            </a:extLst>
          </p:cNvPr>
          <p:cNvSpPr>
            <a:spLocks noGrp="1"/>
          </p:cNvSpPr>
          <p:nvPr>
            <p:ph type="ctrTitle"/>
          </p:nvPr>
        </p:nvSpPr>
        <p:spPr>
          <a:xfrm>
            <a:off x="685800" y="2130425"/>
            <a:ext cx="7772400" cy="938213"/>
          </a:xfrm>
          <a:extLst/>
        </p:spPr>
        <p:txBody>
          <a:bodyPr rtlCol="0" anchor="t">
            <a:normAutofit fontScale="90000"/>
          </a:bodyPr>
          <a:lstStyle/>
          <a:p>
            <a:pPr eaLnBrk="1" fontAlgn="auto" hangingPunct="1">
              <a:spcAft>
                <a:spcPts val="0"/>
              </a:spcAft>
              <a:defRPr/>
            </a:pPr>
            <a:br>
              <a:rPr lang="en-GB" altLang="en-US">
                <a:latin typeface="Arial" charset="0"/>
                <a:cs typeface="Arial" charset="0"/>
              </a:rPr>
            </a:br>
            <a:endParaRPr lang="en-GB" altLang="en-US">
              <a:latin typeface="Arial" charset="0"/>
              <a:cs typeface="Arial" charset="0"/>
            </a:endParaRPr>
          </a:p>
        </p:txBody>
      </p:sp>
      <p:sp>
        <p:nvSpPr>
          <p:cNvPr id="2" name="Rounded Rectangular Callout 1">
            <a:extLst>
              <a:ext uri="{FF2B5EF4-FFF2-40B4-BE49-F238E27FC236}">
                <a16:creationId xmlns:a16="http://schemas.microsoft.com/office/drawing/2014/main" id="{1568EB18-E0C7-4DE8-936C-12B53D701AF5}"/>
              </a:ext>
            </a:extLst>
          </p:cNvPr>
          <p:cNvSpPr/>
          <p:nvPr/>
        </p:nvSpPr>
        <p:spPr>
          <a:xfrm>
            <a:off x="452438" y="2060575"/>
            <a:ext cx="8440737" cy="1584325"/>
          </a:xfrm>
          <a:prstGeom prst="wedgeRoundRectCallout">
            <a:avLst>
              <a:gd name="adj1" fmla="val -32820"/>
              <a:gd name="adj2" fmla="val 49790"/>
              <a:gd name="adj3" fmla="val 1666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altLang="en-US" dirty="0">
                <a:solidFill>
                  <a:schemeClr val="tx1"/>
                </a:solidFill>
                <a:latin typeface="Arial" charset="0"/>
                <a:cs typeface="Arial" charset="0"/>
              </a:rPr>
              <a:t>The process of recognising children’s progress, understanding their needs, and to plan activities and support. </a:t>
            </a:r>
          </a:p>
          <a:p>
            <a:pPr eaLnBrk="1" hangingPunct="1">
              <a:defRPr/>
            </a:pPr>
            <a:r>
              <a:rPr lang="en-GB" altLang="en-US" dirty="0">
                <a:solidFill>
                  <a:schemeClr val="tx1"/>
                </a:solidFill>
                <a:latin typeface="Arial" charset="0"/>
                <a:cs typeface="Arial" charset="0"/>
              </a:rPr>
              <a:t>We will also look at the requirements for reporting these to parents/guardians, and information that should be provided to the Local Authority.</a:t>
            </a:r>
          </a:p>
        </p:txBody>
      </p:sp>
      <p:sp>
        <p:nvSpPr>
          <p:cNvPr id="4" name="Rounded Rectangle 3">
            <a:extLst>
              <a:ext uri="{FF2B5EF4-FFF2-40B4-BE49-F238E27FC236}">
                <a16:creationId xmlns:a16="http://schemas.microsoft.com/office/drawing/2014/main" id="{94F5256C-8C2E-43D4-803F-34FFE6DBDC01}"/>
              </a:ext>
            </a:extLst>
          </p:cNvPr>
          <p:cNvSpPr/>
          <p:nvPr/>
        </p:nvSpPr>
        <p:spPr>
          <a:xfrm>
            <a:off x="452438" y="260350"/>
            <a:ext cx="8353425" cy="64770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2800" b="1" dirty="0">
                <a:solidFill>
                  <a:schemeClr val="tx1"/>
                </a:solidFill>
                <a:latin typeface="Arial" charset="0"/>
                <a:cs typeface="Arial" charset="0"/>
              </a:rPr>
              <a:t>Section Two</a:t>
            </a:r>
          </a:p>
        </p:txBody>
      </p:sp>
      <p:sp>
        <p:nvSpPr>
          <p:cNvPr id="5" name="Rounded Rectangle 4">
            <a:extLst>
              <a:ext uri="{FF2B5EF4-FFF2-40B4-BE49-F238E27FC236}">
                <a16:creationId xmlns:a16="http://schemas.microsoft.com/office/drawing/2014/main" id="{C678B204-8C85-434C-A774-0C055AF239ED}"/>
              </a:ext>
            </a:extLst>
          </p:cNvPr>
          <p:cNvSpPr/>
          <p:nvPr/>
        </p:nvSpPr>
        <p:spPr>
          <a:xfrm>
            <a:off x="452438" y="1052513"/>
            <a:ext cx="8353425" cy="86518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4800" b="1" dirty="0">
                <a:solidFill>
                  <a:schemeClr val="tx1"/>
                </a:solidFill>
                <a:latin typeface="Arial" charset="0"/>
                <a:cs typeface="Arial" charset="0"/>
              </a:rPr>
              <a:t>Assessment</a:t>
            </a:r>
          </a:p>
        </p:txBody>
      </p:sp>
      <p:sp>
        <p:nvSpPr>
          <p:cNvPr id="6" name="Rounded Rectangular Callout 5">
            <a:extLst>
              <a:ext uri="{FF2B5EF4-FFF2-40B4-BE49-F238E27FC236}">
                <a16:creationId xmlns:a16="http://schemas.microsoft.com/office/drawing/2014/main" id="{C2E72205-E396-49D6-9DF4-836CA54D913F}"/>
              </a:ext>
            </a:extLst>
          </p:cNvPr>
          <p:cNvSpPr/>
          <p:nvPr/>
        </p:nvSpPr>
        <p:spPr>
          <a:xfrm>
            <a:off x="452438" y="3787775"/>
            <a:ext cx="2514600" cy="1965325"/>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defRPr/>
            </a:pPr>
            <a:endParaRPr lang="en-GB" altLang="en-US" b="1" dirty="0">
              <a:solidFill>
                <a:schemeClr val="tx1"/>
              </a:solidFill>
              <a:latin typeface="Arial" charset="0"/>
              <a:cs typeface="Arial" charset="0"/>
            </a:endParaRPr>
          </a:p>
          <a:p>
            <a:pPr algn="ctr" eaLnBrk="1" hangingPunct="1">
              <a:defRPr/>
            </a:pPr>
            <a:r>
              <a:rPr lang="en-GB" altLang="en-US" b="1" dirty="0">
                <a:solidFill>
                  <a:schemeClr val="tx1"/>
                </a:solidFill>
                <a:latin typeface="Arial" charset="0"/>
                <a:cs typeface="Arial" charset="0"/>
              </a:rPr>
              <a:t>Progress check at age two</a:t>
            </a:r>
            <a:endParaRPr lang="en-GB" altLang="en-US" dirty="0">
              <a:solidFill>
                <a:schemeClr val="tx1"/>
              </a:solidFill>
              <a:latin typeface="Arial" charset="0"/>
              <a:cs typeface="Arial" charset="0"/>
            </a:endParaRPr>
          </a:p>
        </p:txBody>
      </p:sp>
      <p:sp>
        <p:nvSpPr>
          <p:cNvPr id="7" name="Rounded Rectangular Callout 6">
            <a:extLst>
              <a:ext uri="{FF2B5EF4-FFF2-40B4-BE49-F238E27FC236}">
                <a16:creationId xmlns:a16="http://schemas.microsoft.com/office/drawing/2014/main" id="{29C54EA8-01BD-4C0B-B3FE-5CD684A5E0DE}"/>
              </a:ext>
            </a:extLst>
          </p:cNvPr>
          <p:cNvSpPr/>
          <p:nvPr/>
        </p:nvSpPr>
        <p:spPr>
          <a:xfrm>
            <a:off x="3132138" y="3781425"/>
            <a:ext cx="2514600" cy="1952625"/>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dirty="0">
                <a:solidFill>
                  <a:schemeClr val="tx1"/>
                </a:solidFill>
                <a:latin typeface="Arial" charset="0"/>
                <a:cs typeface="Arial" charset="0"/>
              </a:rPr>
              <a:t>Assessment at the end of the EYFS - the </a:t>
            </a:r>
            <a:r>
              <a:rPr lang="en-GB" altLang="en-US" b="1" dirty="0">
                <a:solidFill>
                  <a:schemeClr val="tx1"/>
                </a:solidFill>
                <a:latin typeface="Arial" charset="0"/>
                <a:cs typeface="Arial" charset="0"/>
              </a:rPr>
              <a:t>Early Years Foundation Stage Profile</a:t>
            </a:r>
            <a:endParaRPr lang="en-GB" altLang="en-US" dirty="0">
              <a:solidFill>
                <a:schemeClr val="tx1"/>
              </a:solidFill>
              <a:latin typeface="Arial" charset="0"/>
              <a:cs typeface="Arial"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A92908B2-8B85-4BB9-96B2-4C955737BB57}"/>
              </a:ext>
            </a:extLst>
          </p:cNvPr>
          <p:cNvSpPr/>
          <p:nvPr/>
        </p:nvSpPr>
        <p:spPr>
          <a:xfrm>
            <a:off x="452438" y="260350"/>
            <a:ext cx="8353425" cy="647700"/>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2800" b="1" dirty="0">
                <a:solidFill>
                  <a:schemeClr val="tx1"/>
                </a:solidFill>
                <a:latin typeface="Arial" charset="0"/>
                <a:cs typeface="Arial" charset="0"/>
              </a:rPr>
              <a:t>Section Three</a:t>
            </a:r>
          </a:p>
        </p:txBody>
      </p:sp>
      <p:sp>
        <p:nvSpPr>
          <p:cNvPr id="5" name="Rounded Rectangle 4">
            <a:extLst>
              <a:ext uri="{FF2B5EF4-FFF2-40B4-BE49-F238E27FC236}">
                <a16:creationId xmlns:a16="http://schemas.microsoft.com/office/drawing/2014/main" id="{B67E35A7-AC89-4C2A-AC71-D07ACF55D1C0}"/>
              </a:ext>
            </a:extLst>
          </p:cNvPr>
          <p:cNvSpPr/>
          <p:nvPr/>
        </p:nvSpPr>
        <p:spPr>
          <a:xfrm>
            <a:off x="452438" y="1052513"/>
            <a:ext cx="8353425" cy="865187"/>
          </a:xfrm>
          <a:prstGeom prst="roundRect">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3000" b="1" dirty="0">
                <a:solidFill>
                  <a:schemeClr val="tx1"/>
                </a:solidFill>
                <a:latin typeface="Arial" charset="0"/>
                <a:cs typeface="Arial" charset="0"/>
              </a:rPr>
              <a:t>The Safeguarding and Welfare requirements</a:t>
            </a:r>
          </a:p>
        </p:txBody>
      </p:sp>
      <p:sp>
        <p:nvSpPr>
          <p:cNvPr id="6" name="Rounded Rectangular Callout 5">
            <a:extLst>
              <a:ext uri="{FF2B5EF4-FFF2-40B4-BE49-F238E27FC236}">
                <a16:creationId xmlns:a16="http://schemas.microsoft.com/office/drawing/2014/main" id="{2DAAE2F9-CF62-4552-AF1C-83A223D6777A}"/>
              </a:ext>
            </a:extLst>
          </p:cNvPr>
          <p:cNvSpPr/>
          <p:nvPr/>
        </p:nvSpPr>
        <p:spPr>
          <a:xfrm>
            <a:off x="1892300" y="2060575"/>
            <a:ext cx="5473700" cy="2160588"/>
          </a:xfrm>
          <a:prstGeom prst="wedgeRoundRectCallout">
            <a:avLst>
              <a:gd name="adj1" fmla="val -32820"/>
              <a:gd name="adj2" fmla="val 49790"/>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altLang="en-US" sz="2000" dirty="0">
                <a:solidFill>
                  <a:schemeClr val="tx1"/>
                </a:solidFill>
                <a:latin typeface="Arial" charset="0"/>
                <a:cs typeface="Arial" charset="0"/>
              </a:rPr>
              <a:t>The necessary steps that providers must take to </a:t>
            </a:r>
            <a:r>
              <a:rPr lang="en-GB" altLang="en-US" sz="2000" b="1" dirty="0">
                <a:solidFill>
                  <a:schemeClr val="tx1"/>
                </a:solidFill>
                <a:latin typeface="Arial" charset="0"/>
                <a:cs typeface="Arial" charset="0"/>
              </a:rPr>
              <a:t>keep children safe </a:t>
            </a:r>
            <a:r>
              <a:rPr lang="en-GB" altLang="en-US" sz="2000" dirty="0">
                <a:solidFill>
                  <a:schemeClr val="tx1"/>
                </a:solidFill>
                <a:latin typeface="Arial" charset="0"/>
                <a:cs typeface="Arial" charset="0"/>
              </a:rPr>
              <a:t>and </a:t>
            </a:r>
            <a:r>
              <a:rPr lang="en-GB" altLang="en-US" sz="2000" b="1" dirty="0">
                <a:solidFill>
                  <a:schemeClr val="tx1"/>
                </a:solidFill>
                <a:latin typeface="Arial" charset="0"/>
                <a:cs typeface="Arial" charset="0"/>
              </a:rPr>
              <a:t>promote their welfare</a:t>
            </a:r>
            <a:endParaRPr lang="en-GB" sz="2000" b="1" dirty="0">
              <a:solidFill>
                <a:schemeClr val="tx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ular Callout 2">
            <a:extLst>
              <a:ext uri="{FF2B5EF4-FFF2-40B4-BE49-F238E27FC236}">
                <a16:creationId xmlns:a16="http://schemas.microsoft.com/office/drawing/2014/main" id="{E47C7EB1-D7D1-499C-ABEE-3AF8A10E071D}"/>
              </a:ext>
            </a:extLst>
          </p:cNvPr>
          <p:cNvSpPr/>
          <p:nvPr/>
        </p:nvSpPr>
        <p:spPr>
          <a:xfrm>
            <a:off x="193675" y="188913"/>
            <a:ext cx="4321175" cy="935037"/>
          </a:xfrm>
          <a:prstGeom prst="wedgeRoundRectCallout">
            <a:avLst>
              <a:gd name="adj1" fmla="val -3516"/>
              <a:gd name="adj2" fmla="val 99606"/>
              <a:gd name="adj3" fmla="val 1666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altLang="en-US" sz="1400" dirty="0">
                <a:solidFill>
                  <a:schemeClr val="tx1"/>
                </a:solidFill>
                <a:latin typeface="Arial" charset="0"/>
                <a:cs typeface="Arial" charset="0"/>
              </a:rPr>
              <a:t>Every child is a </a:t>
            </a:r>
            <a:r>
              <a:rPr lang="en-GB" altLang="en-US" sz="1400" b="1" dirty="0">
                <a:solidFill>
                  <a:schemeClr val="tx1"/>
                </a:solidFill>
                <a:latin typeface="Arial" charset="0"/>
                <a:cs typeface="Arial" charset="0"/>
              </a:rPr>
              <a:t>unique child</a:t>
            </a:r>
            <a:r>
              <a:rPr lang="en-GB" altLang="en-US" sz="1400" dirty="0">
                <a:solidFill>
                  <a:schemeClr val="tx1"/>
                </a:solidFill>
                <a:latin typeface="Arial" charset="0"/>
                <a:cs typeface="Arial" charset="0"/>
              </a:rPr>
              <a:t>, who is constantly learning and can be resilient, capable, confident and self assured.</a:t>
            </a:r>
          </a:p>
        </p:txBody>
      </p:sp>
      <p:sp>
        <p:nvSpPr>
          <p:cNvPr id="4" name="Rounded Rectangular Callout 3">
            <a:extLst>
              <a:ext uri="{FF2B5EF4-FFF2-40B4-BE49-F238E27FC236}">
                <a16:creationId xmlns:a16="http://schemas.microsoft.com/office/drawing/2014/main" id="{AD1AC00F-E328-48F1-8E53-78C9ECB233AC}"/>
              </a:ext>
            </a:extLst>
          </p:cNvPr>
          <p:cNvSpPr/>
          <p:nvPr/>
        </p:nvSpPr>
        <p:spPr>
          <a:xfrm>
            <a:off x="6084888" y="285750"/>
            <a:ext cx="2765425" cy="1249363"/>
          </a:xfrm>
          <a:prstGeom prst="wedgeRoundRectCallout">
            <a:avLst>
              <a:gd name="adj1" fmla="val -31656"/>
              <a:gd name="adj2" fmla="val 66570"/>
              <a:gd name="adj3" fmla="val 1666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altLang="en-US" sz="1400" dirty="0">
                <a:solidFill>
                  <a:schemeClr val="tx1"/>
                </a:solidFill>
                <a:latin typeface="Arial" charset="0"/>
                <a:cs typeface="Arial" charset="0"/>
              </a:rPr>
              <a:t>Children learn to be strong and independent through </a:t>
            </a:r>
            <a:r>
              <a:rPr lang="en-GB" altLang="en-US" sz="1400" b="1" dirty="0">
                <a:solidFill>
                  <a:schemeClr val="tx1"/>
                </a:solidFill>
                <a:latin typeface="Arial" charset="0"/>
                <a:cs typeface="Arial" charset="0"/>
              </a:rPr>
              <a:t>positive relationships</a:t>
            </a:r>
            <a:endParaRPr lang="en-GB" altLang="en-US" sz="1400" dirty="0">
              <a:solidFill>
                <a:schemeClr val="tx1"/>
              </a:solidFill>
              <a:latin typeface="Arial" charset="0"/>
              <a:cs typeface="Arial" charset="0"/>
            </a:endParaRPr>
          </a:p>
        </p:txBody>
      </p:sp>
      <p:sp>
        <p:nvSpPr>
          <p:cNvPr id="5" name="Rounded Rectangular Callout 4">
            <a:extLst>
              <a:ext uri="{FF2B5EF4-FFF2-40B4-BE49-F238E27FC236}">
                <a16:creationId xmlns:a16="http://schemas.microsoft.com/office/drawing/2014/main" id="{975C7C4F-A882-4AF0-A361-C8FDC2D2E637}"/>
              </a:ext>
            </a:extLst>
          </p:cNvPr>
          <p:cNvSpPr/>
          <p:nvPr/>
        </p:nvSpPr>
        <p:spPr>
          <a:xfrm>
            <a:off x="138113" y="3046413"/>
            <a:ext cx="3570287" cy="2713037"/>
          </a:xfrm>
          <a:prstGeom prst="wedgeRoundRectCallout">
            <a:avLst>
              <a:gd name="adj1" fmla="val -217"/>
              <a:gd name="adj2" fmla="val -69307"/>
              <a:gd name="adj3" fmla="val 1666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altLang="en-US" sz="1400" dirty="0">
                <a:solidFill>
                  <a:schemeClr val="tx1"/>
                </a:solidFill>
                <a:latin typeface="Arial" charset="0"/>
                <a:cs typeface="Arial" charset="0"/>
              </a:rPr>
              <a:t>Children learn and develop well in </a:t>
            </a:r>
            <a:r>
              <a:rPr lang="en-GB" altLang="en-US" sz="1400" b="1" dirty="0">
                <a:solidFill>
                  <a:schemeClr val="tx1"/>
                </a:solidFill>
                <a:latin typeface="Arial" charset="0"/>
                <a:cs typeface="Arial" charset="0"/>
              </a:rPr>
              <a:t>enabling environments with teaching and support from adults</a:t>
            </a:r>
            <a:r>
              <a:rPr lang="en-GB" altLang="en-US" sz="1400" dirty="0">
                <a:solidFill>
                  <a:schemeClr val="tx1"/>
                </a:solidFill>
                <a:latin typeface="Arial" charset="0"/>
                <a:cs typeface="Arial" charset="0"/>
              </a:rPr>
              <a:t>, who respond to their individual interests and needs and help them to build their learning over time.</a:t>
            </a:r>
          </a:p>
          <a:p>
            <a:pPr eaLnBrk="1" hangingPunct="1">
              <a:defRPr/>
            </a:pPr>
            <a:r>
              <a:rPr lang="en-GB" altLang="en-US" sz="1400" dirty="0">
                <a:solidFill>
                  <a:schemeClr val="tx1"/>
                </a:solidFill>
                <a:latin typeface="Arial" charset="0"/>
                <a:cs typeface="Arial" charset="0"/>
              </a:rPr>
              <a:t>Children benefit from a strong partnership between practitioners and parents/carers.</a:t>
            </a:r>
          </a:p>
        </p:txBody>
      </p:sp>
      <p:sp>
        <p:nvSpPr>
          <p:cNvPr id="6" name="Rounded Rectangular Callout 5">
            <a:extLst>
              <a:ext uri="{FF2B5EF4-FFF2-40B4-BE49-F238E27FC236}">
                <a16:creationId xmlns:a16="http://schemas.microsoft.com/office/drawing/2014/main" id="{C2CEFA10-EBED-4542-90F8-92AA3BC0A895}"/>
              </a:ext>
            </a:extLst>
          </p:cNvPr>
          <p:cNvSpPr/>
          <p:nvPr/>
        </p:nvSpPr>
        <p:spPr>
          <a:xfrm>
            <a:off x="3851275" y="3235325"/>
            <a:ext cx="5159375" cy="1849438"/>
          </a:xfrm>
          <a:prstGeom prst="wedgeRoundRectCallout">
            <a:avLst>
              <a:gd name="adj1" fmla="val -37785"/>
              <a:gd name="adj2" fmla="val -61958"/>
              <a:gd name="adj3" fmla="val 1666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GB" altLang="en-US" sz="1400" dirty="0">
                <a:solidFill>
                  <a:schemeClr val="tx1"/>
                </a:solidFill>
                <a:latin typeface="Arial" charset="0"/>
                <a:cs typeface="Arial" charset="0"/>
              </a:rPr>
              <a:t>Importance of </a:t>
            </a:r>
            <a:r>
              <a:rPr lang="en-GB" altLang="en-US" sz="1400" b="1" dirty="0">
                <a:solidFill>
                  <a:schemeClr val="tx1"/>
                </a:solidFill>
                <a:latin typeface="Arial" charset="0"/>
                <a:cs typeface="Arial" charset="0"/>
              </a:rPr>
              <a:t>learning and development. </a:t>
            </a:r>
            <a:r>
              <a:rPr lang="en-GB" altLang="en-US" sz="1400" dirty="0">
                <a:solidFill>
                  <a:schemeClr val="tx1"/>
                </a:solidFill>
                <a:latin typeface="Arial" charset="0"/>
                <a:cs typeface="Arial" charset="0"/>
              </a:rPr>
              <a:t>Children develop and learn at different rates. The framework covers the education and care of all children in early years provision, including children with special educational needs and disabilities.</a:t>
            </a:r>
          </a:p>
        </p:txBody>
      </p:sp>
      <p:pic>
        <p:nvPicPr>
          <p:cNvPr id="16390" name="Picture 8" descr="Image result for early years photo of unique children">
            <a:extLst>
              <a:ext uri="{FF2B5EF4-FFF2-40B4-BE49-F238E27FC236}">
                <a16:creationId xmlns:a16="http://schemas.microsoft.com/office/drawing/2014/main" id="{1F8EC8A8-DA28-460D-BCB1-AED85A2D4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 y="1409700"/>
            <a:ext cx="1292225"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0" descr="Image result for early years positive relationships">
            <a:extLst>
              <a:ext uri="{FF2B5EF4-FFF2-40B4-BE49-F238E27FC236}">
                <a16:creationId xmlns:a16="http://schemas.microsoft.com/office/drawing/2014/main" id="{5EAB9A1E-40E7-42C9-9C1A-2EE506D64A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07950"/>
            <a:ext cx="1296987"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ular Callout 8">
            <a:extLst>
              <a:ext uri="{FF2B5EF4-FFF2-40B4-BE49-F238E27FC236}">
                <a16:creationId xmlns:a16="http://schemas.microsoft.com/office/drawing/2014/main" id="{D8318FD5-8A54-4258-9091-74838D400622}"/>
              </a:ext>
            </a:extLst>
          </p:cNvPr>
          <p:cNvSpPr/>
          <p:nvPr/>
        </p:nvSpPr>
        <p:spPr>
          <a:xfrm>
            <a:off x="2262188" y="1700213"/>
            <a:ext cx="4110037" cy="1152525"/>
          </a:xfrm>
          <a:prstGeom prst="wedgeRoundRectCallout">
            <a:avLst>
              <a:gd name="adj1" fmla="val 49853"/>
              <a:gd name="adj2" fmla="val -23192"/>
              <a:gd name="adj3" fmla="val 16667"/>
            </a:avLst>
          </a:prstGeom>
          <a:solidFill>
            <a:schemeClr val="accent2">
              <a:lumMod val="20000"/>
              <a:lumOff val="8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ltLang="en-US" sz="2000" b="1" dirty="0">
              <a:solidFill>
                <a:schemeClr val="tx1"/>
              </a:solidFill>
              <a:latin typeface="Arial" charset="0"/>
              <a:cs typeface="Arial" charset="0"/>
            </a:endParaRPr>
          </a:p>
          <a:p>
            <a:pPr algn="ctr" eaLnBrk="1" hangingPunct="1">
              <a:defRPr/>
            </a:pPr>
            <a:r>
              <a:rPr lang="en-GB" altLang="en-US" sz="2000" b="1" dirty="0">
                <a:solidFill>
                  <a:schemeClr val="tx1"/>
                </a:solidFill>
                <a:latin typeface="Arial" charset="0"/>
                <a:cs typeface="Arial" charset="0"/>
              </a:rPr>
              <a:t>Overarching Principles</a:t>
            </a:r>
          </a:p>
          <a:p>
            <a:pPr algn="ctr" eaLnBrk="1" hangingPunct="1">
              <a:defRPr/>
            </a:pPr>
            <a:r>
              <a:rPr lang="en-GB" altLang="en-US" sz="1600" dirty="0">
                <a:solidFill>
                  <a:schemeClr val="tx1"/>
                </a:solidFill>
                <a:latin typeface="Arial" charset="0"/>
                <a:cs typeface="Arial" charset="0"/>
              </a:rPr>
              <a:t>Four guiding principles should shape practice in Early Years Settings</a:t>
            </a:r>
            <a:r>
              <a:rPr lang="en-GB" altLang="en-US" sz="2000" dirty="0">
                <a:solidFill>
                  <a:schemeClr val="tx1"/>
                </a:solidFill>
                <a:latin typeface="Arial" charset="0"/>
                <a:cs typeface="Arial" charset="0"/>
              </a:rPr>
              <a:t>.</a:t>
            </a:r>
          </a:p>
          <a:p>
            <a:pPr eaLnBrk="1" hangingPunct="1">
              <a:defRPr/>
            </a:pPr>
            <a:endParaRPr lang="en-GB" altLang="en-US" sz="2800" b="1" dirty="0">
              <a:solidFill>
                <a:schemeClr val="tx1"/>
              </a:solidFill>
              <a:latin typeface="Arial" charset="0"/>
              <a:cs typeface="Arial" charset="0"/>
            </a:endParaRPr>
          </a:p>
        </p:txBody>
      </p:sp>
      <p:pic>
        <p:nvPicPr>
          <p:cNvPr id="16393" name="Picture 10" descr="See the source image">
            <a:extLst>
              <a:ext uri="{FF2B5EF4-FFF2-40B4-BE49-F238E27FC236}">
                <a16:creationId xmlns:a16="http://schemas.microsoft.com/office/drawing/2014/main" id="{E60E5D69-384C-4D1B-A651-6118AFA17B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34033"/>
          <a:stretch>
            <a:fillRect/>
          </a:stretch>
        </p:blipFill>
        <p:spPr bwMode="auto">
          <a:xfrm>
            <a:off x="6530975" y="1852613"/>
            <a:ext cx="2217738"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gcc-powerpoint-template-with-values">
  <a:themeElements>
    <a:clrScheme name="GCC">
      <a:dk1>
        <a:srgbClr val="0A387A"/>
      </a:dk1>
      <a:lt1>
        <a:sysClr val="window" lastClr="FFFFFF"/>
      </a:lt1>
      <a:dk2>
        <a:srgbClr val="000000"/>
      </a:dk2>
      <a:lt2>
        <a:srgbClr val="EEECE1"/>
      </a:lt2>
      <a:accent1>
        <a:srgbClr val="4F81BD"/>
      </a:accent1>
      <a:accent2>
        <a:srgbClr val="C0504D"/>
      </a:accent2>
      <a:accent3>
        <a:srgbClr val="9BBB59"/>
      </a:accent3>
      <a:accent4>
        <a:srgbClr val="8064A2"/>
      </a:accent4>
      <a:accent5>
        <a:srgbClr val="4BACC6"/>
      </a:accent5>
      <a:accent6>
        <a:srgbClr val="F79646"/>
      </a:accent6>
      <a:hlink>
        <a:srgbClr val="00B0F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6372</TotalTime>
  <Words>1881</Words>
  <Application>Microsoft Office PowerPoint</Application>
  <PresentationFormat>On-screen Show (4:3)</PresentationFormat>
  <Paragraphs>269</Paragraphs>
  <Slides>29</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gcc-powerpoint-template-with-values</vt:lpstr>
      <vt:lpstr>Welcome to </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  Seven Features of Effective Practice</vt:lpstr>
      <vt:lpstr>Development matters</vt:lpstr>
      <vt:lpstr>Three Age Bands for Assessment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listening  </vt:lpstr>
    </vt:vector>
  </TitlesOfParts>
  <Company>Gloucestershire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dc:title>
  <dc:creator>kljones</dc:creator>
  <cp:lastModifiedBy>SMITH, Charlotte</cp:lastModifiedBy>
  <cp:revision>424</cp:revision>
  <cp:lastPrinted>2019-11-20T09:10:24Z</cp:lastPrinted>
  <dcterms:created xsi:type="dcterms:W3CDTF">2012-03-04T15:17:42Z</dcterms:created>
  <dcterms:modified xsi:type="dcterms:W3CDTF">2021-09-13T08:14:06Z</dcterms:modified>
</cp:coreProperties>
</file>